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95" r:id="rId4"/>
    <p:sldId id="300" r:id="rId5"/>
    <p:sldId id="258" r:id="rId6"/>
    <p:sldId id="259" r:id="rId7"/>
    <p:sldId id="260" r:id="rId8"/>
    <p:sldId id="261" r:id="rId9"/>
    <p:sldId id="265" r:id="rId10"/>
    <p:sldId id="266" r:id="rId11"/>
    <p:sldId id="262" r:id="rId12"/>
    <p:sldId id="263" r:id="rId13"/>
    <p:sldId id="267" r:id="rId14"/>
    <p:sldId id="296" r:id="rId15"/>
    <p:sldId id="268" r:id="rId16"/>
    <p:sldId id="269" r:id="rId17"/>
    <p:sldId id="270" r:id="rId18"/>
    <p:sldId id="271" r:id="rId19"/>
    <p:sldId id="272" r:id="rId20"/>
    <p:sldId id="273" r:id="rId21"/>
    <p:sldId id="274" r:id="rId22"/>
    <p:sldId id="297" r:id="rId23"/>
    <p:sldId id="275" r:id="rId24"/>
    <p:sldId id="276" r:id="rId25"/>
    <p:sldId id="277" r:id="rId26"/>
    <p:sldId id="278" r:id="rId27"/>
    <p:sldId id="282" r:id="rId28"/>
    <p:sldId id="281" r:id="rId29"/>
    <p:sldId id="292" r:id="rId30"/>
    <p:sldId id="298" r:id="rId31"/>
    <p:sldId id="279" r:id="rId32"/>
    <p:sldId id="288" r:id="rId33"/>
    <p:sldId id="287" r:id="rId34"/>
    <p:sldId id="286" r:id="rId35"/>
    <p:sldId id="285" r:id="rId36"/>
    <p:sldId id="284" r:id="rId37"/>
    <p:sldId id="283" r:id="rId38"/>
    <p:sldId id="289" r:id="rId39"/>
    <p:sldId id="290" r:id="rId40"/>
    <p:sldId id="294" r:id="rId41"/>
    <p:sldId id="293" r:id="rId42"/>
    <p:sldId id="299" r:id="rId43"/>
    <p:sldId id="301" r:id="rId44"/>
  </p:sldIdLst>
  <p:sldSz cx="12192000" cy="6858000"/>
  <p:notesSz cx="6858000" cy="9144000"/>
  <p:custShowLst>
    <p:custShow name="Custom Show 1" id="0">
      <p:sldLst>
        <p:sld r:id="rId2"/>
        <p:sld r:id="rId3"/>
        <p:sld r:id="rId6"/>
        <p:sld r:id="rId7"/>
        <p:sld r:id="rId8"/>
        <p:sld r:id="rId9"/>
        <p:sld r:id="rId10"/>
        <p:sld r:id="rId11"/>
        <p:sld r:id="rId12"/>
        <p:sld r:id="rId13"/>
        <p:sld r:id="rId14"/>
        <p:sld r:id="rId16"/>
        <p:sld r:id="rId18"/>
        <p:sld r:id="rId19"/>
        <p:sld r:id="rId20"/>
        <p:sld r:id="rId21"/>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autoAdjust="0"/>
    <p:restoredTop sz="94660"/>
  </p:normalViewPr>
  <p:slideViewPr>
    <p:cSldViewPr snapToGrid="0">
      <p:cViewPr varScale="1">
        <p:scale>
          <a:sx n="73" d="100"/>
          <a:sy n="73" d="100"/>
        </p:scale>
        <p:origin x="5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1B9DB7F-F3EA-481C-8C09-80586C7F08F5}"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397360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B9DB7F-F3EA-481C-8C09-80586C7F08F5}"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4192175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B9DB7F-F3EA-481C-8C09-80586C7F08F5}"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1970576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B9DB7F-F3EA-481C-8C09-80586C7F08F5}"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390832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1B9DB7F-F3EA-481C-8C09-80586C7F08F5}" type="datetimeFigureOut">
              <a:rPr lang="en-US" smtClean="0"/>
              <a:t>10/5/2023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3750226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1B9DB7F-F3EA-481C-8C09-80586C7F08F5}"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2434530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1B9DB7F-F3EA-481C-8C09-80586C7F08F5}" type="datetimeFigureOut">
              <a:rPr lang="en-US" smtClean="0"/>
              <a:t>10/5/2023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1678189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1B9DB7F-F3EA-481C-8C09-80586C7F08F5}" type="datetimeFigureOut">
              <a:rPr lang="en-US" smtClean="0"/>
              <a:t>10/5/2023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1700526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B9DB7F-F3EA-481C-8C09-80586C7F08F5}" type="datetimeFigureOut">
              <a:rPr lang="en-US" smtClean="0"/>
              <a:t>10/5/2023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1711361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9DB7F-F3EA-481C-8C09-80586C7F08F5}"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3639136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B9DB7F-F3EA-481C-8C09-80586C7F08F5}" type="datetimeFigureOut">
              <a:rPr lang="en-US" smtClean="0"/>
              <a:t>10/5/2023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6C18-1F98-4B01-BF9D-A33647CE8FC8}" type="slidenum">
              <a:rPr lang="en-US" smtClean="0"/>
              <a:t>‹#›</a:t>
            </a:fld>
            <a:endParaRPr lang="en-US"/>
          </a:p>
        </p:txBody>
      </p:sp>
    </p:spTree>
    <p:extLst>
      <p:ext uri="{BB962C8B-B14F-4D97-AF65-F5344CB8AC3E}">
        <p14:creationId xmlns:p14="http://schemas.microsoft.com/office/powerpoint/2010/main" val="2889034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B9DB7F-F3EA-481C-8C09-80586C7F08F5}" type="datetimeFigureOut">
              <a:rPr lang="en-US" smtClean="0"/>
              <a:t>10/5/2023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B6C18-1F98-4B01-BF9D-A33647CE8FC8}" type="slidenum">
              <a:rPr lang="en-US" smtClean="0"/>
              <a:t>‹#›</a:t>
            </a:fld>
            <a:endParaRPr lang="en-US"/>
          </a:p>
        </p:txBody>
      </p:sp>
    </p:spTree>
    <p:extLst>
      <p:ext uri="{BB962C8B-B14F-4D97-AF65-F5344CB8AC3E}">
        <p14:creationId xmlns:p14="http://schemas.microsoft.com/office/powerpoint/2010/main" val="3347266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9.xml"/><Relationship Id="rId7" Type="http://schemas.openxmlformats.org/officeDocument/2006/relationships/image" Target="../media/image4.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jpe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7.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8.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20.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21.png"/><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23.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6.png"/><Relationship Id="rId5" Type="http://schemas.openxmlformats.org/officeDocument/2006/relationships/image" Target="../media/image24.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png"/><Relationship Id="rId5" Type="http://schemas.openxmlformats.org/officeDocument/2006/relationships/image" Target="../media/image26.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28.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png"/><Relationship Id="rId5" Type="http://schemas.openxmlformats.org/officeDocument/2006/relationships/image" Target="../media/image29.png"/><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png"/><Relationship Id="rId5" Type="http://schemas.openxmlformats.org/officeDocument/2006/relationships/image" Target="../media/image3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png"/><Relationship Id="rId5" Type="http://schemas.openxmlformats.org/officeDocument/2006/relationships/image" Target="../media/image31.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png"/><Relationship Id="rId5" Type="http://schemas.openxmlformats.org/officeDocument/2006/relationships/image" Target="../media/image3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6.png"/><Relationship Id="rId5" Type="http://schemas.openxmlformats.org/officeDocument/2006/relationships/image" Target="../media/image33.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6.png"/><Relationship Id="rId5" Type="http://schemas.openxmlformats.org/officeDocument/2006/relationships/image" Target="../media/image34.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6.png"/><Relationship Id="rId5" Type="http://schemas.openxmlformats.org/officeDocument/2006/relationships/image" Target="../media/image35.png"/><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png"/><Relationship Id="rId5" Type="http://schemas.openxmlformats.org/officeDocument/2006/relationships/image" Target="../media/image36.png"/><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png"/><Relationship Id="rId5" Type="http://schemas.openxmlformats.org/officeDocument/2006/relationships/image" Target="../media/image37.pn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6.png"/><Relationship Id="rId5" Type="http://schemas.openxmlformats.org/officeDocument/2006/relationships/image" Target="../media/image38.png"/><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6.png"/><Relationship Id="rId5" Type="http://schemas.openxmlformats.org/officeDocument/2006/relationships/image" Target="../media/image39.png"/><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png"/><Relationship Id="rId5" Type="http://schemas.openxmlformats.org/officeDocument/2006/relationships/image" Target="../media/image40.png"/><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6.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6.png"/><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6.png"/><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6.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6.png"/><Relationship Id="rId4" Type="http://schemas.openxmlformats.org/officeDocument/2006/relationships/image" Target="../media/image1.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6.png"/><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6.png"/><Relationship Id="rId4" Type="http://schemas.openxmlformats.org/officeDocument/2006/relationships/image" Target="../media/image1.jpeg"/></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4.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4622" y="731520"/>
            <a:ext cx="4654733" cy="2204609"/>
          </a:xfrm>
        </p:spPr>
        <p:txBody>
          <a:bodyPr>
            <a:noAutofit/>
          </a:bodyPr>
          <a:lstStyle/>
          <a:p>
            <a:r>
              <a:rPr lang="en-US" sz="6600" b="1" dirty="0" smtClean="0">
                <a:solidFill>
                  <a:schemeClr val="accent2">
                    <a:lumMod val="50000"/>
                  </a:schemeClr>
                </a:solidFill>
                <a:latin typeface="Bahnschrift Light Condensed" panose="020B0502040204020203" pitchFamily="34" charset="0"/>
              </a:rPr>
              <a:t>SOCIAL MEDIA ANALYSIS</a:t>
            </a:r>
            <a:endParaRPr lang="en-US" sz="6600" b="1" dirty="0">
              <a:solidFill>
                <a:schemeClr val="accent2">
                  <a:lumMod val="50000"/>
                </a:schemeClr>
              </a:solidFill>
              <a:latin typeface="Bahnschrift Light Condensed" panose="020B0502040204020203" pitchFamily="34" charset="0"/>
            </a:endParaRPr>
          </a:p>
        </p:txBody>
      </p:sp>
      <p:pic>
        <p:nvPicPr>
          <p:cNvPr id="7" name="Picture Placeholder 6"/>
          <p:cNvPicPr>
            <a:picLocks noGrp="1" noChangeAspect="1"/>
          </p:cNvPicPr>
          <p:nvPr>
            <p:ph type="pic" idx="1"/>
          </p:nvPr>
        </p:nvPicPr>
        <p:blipFill>
          <a:blip r:embed="rId5" cstate="print">
            <a:extLst>
              <a:ext uri="{28A0092B-C50C-407E-A947-70E740481C1C}">
                <a14:useLocalDpi xmlns:a14="http://schemas.microsoft.com/office/drawing/2010/main" val="0"/>
              </a:ext>
            </a:extLst>
          </a:blip>
          <a:srcRect l="2508" r="2508"/>
          <a:stretch>
            <a:fillRect/>
          </a:stretch>
        </p:blipFill>
        <p:spPr>
          <a:xfrm>
            <a:off x="5631008" y="3471345"/>
            <a:ext cx="2758757" cy="2178340"/>
          </a:xfrm>
        </p:spPr>
      </p:pic>
      <p:sp>
        <p:nvSpPr>
          <p:cNvPr id="6" name="Subtitle 2"/>
          <p:cNvSpPr>
            <a:spLocks noGrp="1"/>
          </p:cNvSpPr>
          <p:nvPr>
            <p:ph type="body" sz="half" idx="2"/>
          </p:nvPr>
        </p:nvSpPr>
        <p:spPr>
          <a:xfrm>
            <a:off x="1364568" y="3727938"/>
            <a:ext cx="3137094" cy="2349305"/>
          </a:xfrm>
        </p:spPr>
        <p:txBody>
          <a:bodyPr>
            <a:normAutofit/>
          </a:bodyPr>
          <a:lstStyle/>
          <a:p>
            <a:r>
              <a:rPr lang="en-US" dirty="0" smtClean="0"/>
              <a:t>PRESENTED BY : </a:t>
            </a:r>
          </a:p>
          <a:p>
            <a:r>
              <a:rPr lang="en-US" sz="4400" b="1" dirty="0" smtClean="0"/>
              <a:t>NAOMI MUTHEU RICHARD</a:t>
            </a:r>
            <a:endParaRPr lang="en-US" sz="4400" b="1" dirty="0"/>
          </a:p>
        </p:txBody>
      </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33627" y="967907"/>
            <a:ext cx="2856138" cy="2182987"/>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06166" y="967907"/>
            <a:ext cx="2910648" cy="2182987"/>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6860" y="3474719"/>
            <a:ext cx="2899954" cy="2174966"/>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51690459"/>
      </p:ext>
    </p:extLst>
  </p:cSld>
  <p:clrMapOvr>
    <a:masterClrMapping/>
  </p:clrMapOvr>
  <mc:AlternateContent xmlns:mc="http://schemas.openxmlformats.org/markup-compatibility/2006">
    <mc:Choice xmlns:p14="http://schemas.microsoft.com/office/powerpoint/2010/main" Requires="p14">
      <p:transition spd="slow" p14:dur="2000" advTm="60993"/>
    </mc:Choice>
    <mc:Fallback>
      <p:transition spd="slow" advTm="60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02522" y="143693"/>
            <a:ext cx="5725551" cy="692332"/>
          </a:xfrm>
        </p:spPr>
        <p:txBody>
          <a:bodyPr>
            <a:noAutofit/>
          </a:bodyPr>
          <a:lstStyle/>
          <a:p>
            <a:r>
              <a:rPr lang="en-US" sz="3200" b="1" dirty="0">
                <a:solidFill>
                  <a:schemeClr val="tx1">
                    <a:lumMod val="95000"/>
                    <a:lumOff val="5000"/>
                  </a:schemeClr>
                </a:solidFill>
              </a:rPr>
              <a:t>Sum of Engagements by Post Year</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607423" y="1207316"/>
            <a:ext cx="11127377" cy="4888684"/>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4416410"/>
      </p:ext>
    </p:extLst>
  </p:cSld>
  <p:clrMapOvr>
    <a:masterClrMapping/>
  </p:clrMapOvr>
  <mc:AlternateContent xmlns:mc="http://schemas.openxmlformats.org/markup-compatibility/2006">
    <mc:Choice xmlns:p14="http://schemas.microsoft.com/office/powerpoint/2010/main" Requires="p14">
      <p:transition spd="slow" p14:dur="2000" advTm="25533"/>
    </mc:Choice>
    <mc:Fallback>
      <p:transition spd="slow" advTm="25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951" y="117567"/>
            <a:ext cx="10515600" cy="509451"/>
          </a:xfrm>
        </p:spPr>
        <p:txBody>
          <a:bodyPr>
            <a:noAutofit/>
          </a:bodyPr>
          <a:lstStyle/>
          <a:p>
            <a:pPr algn="ctr"/>
            <a:r>
              <a:rPr lang="en-US" sz="3600" b="1" dirty="0" smtClean="0">
                <a:solidFill>
                  <a:schemeClr val="bg2">
                    <a:lumMod val="10000"/>
                  </a:schemeClr>
                </a:solidFill>
              </a:rPr>
              <a:t>Sum of reactions, likes, and shares by content type</a:t>
            </a:r>
            <a:endParaRPr lang="en-US" sz="3600" b="1" dirty="0">
              <a:solidFill>
                <a:schemeClr val="bg2">
                  <a:lumMod val="10000"/>
                </a:schemeClr>
              </a:solidFill>
            </a:endParaRP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61704" y="627018"/>
            <a:ext cx="11351623" cy="6230982"/>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46155074"/>
      </p:ext>
    </p:extLst>
  </p:cSld>
  <p:clrMapOvr>
    <a:masterClrMapping/>
  </p:clrMapOvr>
  <mc:AlternateContent xmlns:mc="http://schemas.openxmlformats.org/markup-compatibility/2006">
    <mc:Choice xmlns:p14="http://schemas.microsoft.com/office/powerpoint/2010/main" Requires="p14">
      <p:transition spd="slow" p14:dur="2000" advTm="47354"/>
    </mc:Choice>
    <mc:Fallback>
      <p:transition spd="slow" advTm="473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0"/>
            <a:ext cx="10515600" cy="705394"/>
          </a:xfrm>
        </p:spPr>
        <p:txBody>
          <a:bodyPr>
            <a:normAutofit/>
          </a:bodyPr>
          <a:lstStyle/>
          <a:p>
            <a:pPr algn="ctr"/>
            <a:r>
              <a:rPr lang="en-US" sz="3200" b="1" dirty="0">
                <a:solidFill>
                  <a:schemeClr val="bg2">
                    <a:lumMod val="10000"/>
                  </a:schemeClr>
                </a:solidFill>
              </a:rPr>
              <a:t>Total Engagements by Post Month in last 10 years(2013 – 2023)</a:t>
            </a:r>
            <a:endParaRPr lang="en-US" sz="3200" dirty="0">
              <a:solidFill>
                <a:schemeClr val="bg2">
                  <a:lumMod val="10000"/>
                </a:schemeClr>
              </a:solidFill>
            </a:endParaRP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306286" y="574766"/>
            <a:ext cx="10047515" cy="6283234"/>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1581851"/>
      </p:ext>
    </p:extLst>
  </p:cSld>
  <p:clrMapOvr>
    <a:masterClrMapping/>
  </p:clrMapOvr>
  <mc:AlternateContent xmlns:mc="http://schemas.openxmlformats.org/markup-compatibility/2006">
    <mc:Choice xmlns:p14="http://schemas.microsoft.com/office/powerpoint/2010/main" Requires="p14">
      <p:transition spd="slow" p14:dur="2000" advTm="30209"/>
    </mc:Choice>
    <mc:Fallback>
      <p:transition spd="slow" advTm="30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50830" y="0"/>
            <a:ext cx="6879101" cy="886265"/>
          </a:xfrm>
        </p:spPr>
        <p:txBody>
          <a:bodyPr>
            <a:noAutofit/>
          </a:bodyPr>
          <a:lstStyle/>
          <a:p>
            <a:r>
              <a:rPr lang="en-US" sz="6000" b="1" dirty="0" smtClean="0">
                <a:solidFill>
                  <a:schemeClr val="accent5">
                    <a:lumMod val="50000"/>
                  </a:schemeClr>
                </a:solidFill>
              </a:rPr>
              <a:t>INSTAGRAM ANALYSIS</a:t>
            </a:r>
            <a:endParaRPr lang="en-US" sz="6000" b="1" dirty="0">
              <a:solidFill>
                <a:schemeClr val="accent5">
                  <a:lumMod val="50000"/>
                </a:schemeClr>
              </a:solidFill>
            </a:endParaRPr>
          </a:p>
        </p:txBody>
      </p:sp>
      <p:sp>
        <p:nvSpPr>
          <p:cNvPr id="3" name="Content Placeholder 2"/>
          <p:cNvSpPr>
            <a:spLocks noGrp="1"/>
          </p:cNvSpPr>
          <p:nvPr>
            <p:ph idx="1"/>
          </p:nvPr>
        </p:nvSpPr>
        <p:spPr>
          <a:xfrm>
            <a:off x="617678" y="886265"/>
            <a:ext cx="11199184" cy="5641144"/>
          </a:xfrm>
        </p:spPr>
        <p:txBody>
          <a:bodyPr>
            <a:normAutofit/>
          </a:bodyPr>
          <a:lstStyle/>
          <a:p>
            <a:r>
              <a:rPr lang="en-US" sz="2000" dirty="0" smtClean="0"/>
              <a:t>Photo is the leading content type on Instagram in </a:t>
            </a:r>
            <a:r>
              <a:rPr lang="en-US" sz="2000" dirty="0"/>
              <a:t>all engagement metrics, including impressions, </a:t>
            </a:r>
            <a:r>
              <a:rPr lang="en-US" sz="2000" dirty="0" smtClean="0"/>
              <a:t>engagements, reach, </a:t>
            </a:r>
            <a:r>
              <a:rPr lang="en-US" sz="2000" dirty="0"/>
              <a:t>reactions, </a:t>
            </a:r>
            <a:r>
              <a:rPr lang="en-US" sz="2000" dirty="0" smtClean="0"/>
              <a:t>comments, and saves.</a:t>
            </a:r>
          </a:p>
          <a:p>
            <a:pPr marL="0" indent="0">
              <a:buNone/>
            </a:pPr>
            <a:endParaRPr lang="en-US" sz="2000" dirty="0" smtClean="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678" y="1772528"/>
            <a:ext cx="10058400" cy="485577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37230403"/>
      </p:ext>
    </p:extLst>
  </p:cSld>
  <p:clrMapOvr>
    <a:masterClrMapping/>
  </p:clrMapOvr>
  <mc:AlternateContent xmlns:mc="http://schemas.openxmlformats.org/markup-compatibility/2006">
    <mc:Choice xmlns:p14="http://schemas.microsoft.com/office/powerpoint/2010/main" Requires="p14">
      <p:transition spd="slow" p14:dur="2000" advTm="17244"/>
    </mc:Choice>
    <mc:Fallback>
      <p:transition spd="slow" advTm="17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31965"/>
          </a:xfrm>
        </p:spPr>
        <p:txBody>
          <a:bodyPr>
            <a:normAutofit/>
          </a:bodyPr>
          <a:lstStyle/>
          <a:p>
            <a:pPr algn="ctr"/>
            <a:r>
              <a:rPr lang="en-US" sz="3600" b="1" dirty="0" smtClean="0"/>
              <a:t>INSTAGRAM WORD CLOUD</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645921" y="1394354"/>
            <a:ext cx="8791302" cy="4751755"/>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8898751"/>
      </p:ext>
    </p:extLst>
  </p:cSld>
  <p:clrMapOvr>
    <a:masterClrMapping/>
  </p:clrMapOvr>
  <mc:AlternateContent xmlns:mc="http://schemas.openxmlformats.org/markup-compatibility/2006">
    <mc:Choice xmlns:p14="http://schemas.microsoft.com/office/powerpoint/2010/main" Requires="p14">
      <p:transition spd="slow" p14:dur="2000" advTm="29126"/>
    </mc:Choice>
    <mc:Fallback>
      <p:transition spd="slow" advTm="29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83211"/>
          </a:xfrm>
        </p:spPr>
        <p:txBody>
          <a:bodyPr>
            <a:normAutofit/>
          </a:bodyPr>
          <a:lstStyle/>
          <a:p>
            <a:pPr algn="ctr"/>
            <a:r>
              <a:rPr lang="en-US" b="1" dirty="0" smtClean="0"/>
              <a:t>Sent By Highest Impressions and Engagements</a:t>
            </a:r>
            <a:endParaRPr lang="en-US" b="1" dirty="0"/>
          </a:p>
        </p:txBody>
      </p:sp>
      <p:sp>
        <p:nvSpPr>
          <p:cNvPr id="5" name="Content Placeholder 4"/>
          <p:cNvSpPr>
            <a:spLocks noGrp="1"/>
          </p:cNvSpPr>
          <p:nvPr>
            <p:ph idx="1"/>
          </p:nvPr>
        </p:nvSpPr>
        <p:spPr>
          <a:xfrm>
            <a:off x="838200" y="1083212"/>
            <a:ext cx="10515600" cy="5093751"/>
          </a:xfrm>
        </p:spPr>
        <p:txBody>
          <a:bodyPr>
            <a:normAutofit/>
          </a:bodyPr>
          <a:lstStyle/>
          <a:p>
            <a:r>
              <a:rPr lang="en-US" sz="2000" dirty="0" smtClean="0"/>
              <a:t>Most people engage with posts sent by Unknown, Araminde, and Blessings Ubah, and the least sent by </a:t>
            </a:r>
            <a:r>
              <a:rPr lang="en-US" sz="2000" dirty="0" err="1" smtClean="0"/>
              <a:t>Damilare</a:t>
            </a:r>
            <a:r>
              <a:rPr lang="en-US" sz="2000" dirty="0" smtClean="0"/>
              <a:t> </a:t>
            </a:r>
            <a:r>
              <a:rPr lang="en-US" sz="2000" dirty="0" err="1" smtClean="0"/>
              <a:t>Oyekanmi</a:t>
            </a:r>
            <a:r>
              <a:rPr lang="en-US" sz="2000" dirty="0" smtClean="0"/>
              <a:t> and Sophia Amuka.</a:t>
            </a:r>
          </a:p>
          <a:p>
            <a:endParaRPr lang="en-US" sz="2000" dirty="0"/>
          </a:p>
          <a:p>
            <a:r>
              <a:rPr lang="en-US" sz="2000" dirty="0" smtClean="0"/>
              <a:t> </a:t>
            </a:r>
            <a:endParaRPr lang="en-US" sz="20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671" y="1984179"/>
            <a:ext cx="10578904" cy="4472892"/>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58831470"/>
      </p:ext>
    </p:extLst>
  </p:cSld>
  <p:clrMapOvr>
    <a:masterClrMapping/>
  </p:clrMapOvr>
  <mc:AlternateContent xmlns:mc="http://schemas.openxmlformats.org/markup-compatibility/2006">
    <mc:Choice xmlns:p14="http://schemas.microsoft.com/office/powerpoint/2010/main" Requires="p14">
      <p:transition spd="slow" p14:dur="2000" advTm="35184"/>
    </mc:Choice>
    <mc:Fallback>
      <p:transition spd="slow" advTm="35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858128"/>
          </a:xfrm>
        </p:spPr>
        <p:txBody>
          <a:bodyPr>
            <a:normAutofit/>
          </a:bodyPr>
          <a:lstStyle/>
          <a:p>
            <a:pPr algn="ctr"/>
            <a:r>
              <a:rPr lang="en-US" b="1" dirty="0" smtClean="0"/>
              <a:t>Time series Analysis (Instagram)</a:t>
            </a:r>
            <a:endParaRPr lang="en-US" b="1" dirty="0"/>
          </a:p>
        </p:txBody>
      </p:sp>
      <p:sp>
        <p:nvSpPr>
          <p:cNvPr id="3" name="Content Placeholder 2"/>
          <p:cNvSpPr>
            <a:spLocks noGrp="1"/>
          </p:cNvSpPr>
          <p:nvPr>
            <p:ph idx="1"/>
          </p:nvPr>
        </p:nvSpPr>
        <p:spPr>
          <a:xfrm>
            <a:off x="838200" y="858129"/>
            <a:ext cx="10515600" cy="5318834"/>
          </a:xfrm>
        </p:spPr>
        <p:txBody>
          <a:bodyPr>
            <a:normAutofit/>
          </a:bodyPr>
          <a:lstStyle/>
          <a:p>
            <a:r>
              <a:rPr lang="en-US" sz="1800" dirty="0" smtClean="0"/>
              <a:t>Most people engage with Instagram posts at 8 am and 12 noon, and impressions from 6 am to 4 pm.</a:t>
            </a:r>
          </a:p>
          <a:p>
            <a:r>
              <a:rPr lang="en-US" sz="1800" dirty="0" smtClean="0"/>
              <a:t>Comments are made from 6 am to 4 pm, reach lies between 7 am to 4 pm.</a:t>
            </a:r>
          </a:p>
          <a:p>
            <a:r>
              <a:rPr lang="en-US" sz="1800" dirty="0" smtClean="0"/>
              <a:t>Saves are made at 8 am and 3 pm.</a:t>
            </a:r>
            <a:endParaRPr lang="en-US" sz="18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2053882"/>
            <a:ext cx="10515600" cy="4804117"/>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3403087"/>
      </p:ext>
    </p:extLst>
  </p:cSld>
  <p:clrMapOvr>
    <a:masterClrMapping/>
  </p:clrMapOvr>
  <mc:AlternateContent xmlns:mc="http://schemas.openxmlformats.org/markup-compatibility/2006">
    <mc:Choice xmlns:p14="http://schemas.microsoft.com/office/powerpoint/2010/main" Requires="p14">
      <p:transition spd="slow" p14:dur="2000" advTm="36735"/>
    </mc:Choice>
    <mc:Fallback>
      <p:transition spd="slow" advTm="36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40677"/>
            <a:ext cx="10515600" cy="731521"/>
          </a:xfrm>
        </p:spPr>
        <p:txBody>
          <a:bodyPr>
            <a:normAutofit/>
          </a:bodyPr>
          <a:lstStyle/>
          <a:p>
            <a:pPr algn="ctr"/>
            <a:r>
              <a:rPr lang="en-US" sz="4000" b="1" dirty="0" smtClean="0"/>
              <a:t>Yearly Analysis</a:t>
            </a:r>
            <a:endParaRPr lang="en-US" sz="4000" b="1" dirty="0"/>
          </a:p>
        </p:txBody>
      </p:sp>
      <p:sp>
        <p:nvSpPr>
          <p:cNvPr id="3" name="Content Placeholder 2"/>
          <p:cNvSpPr>
            <a:spLocks noGrp="1"/>
          </p:cNvSpPr>
          <p:nvPr>
            <p:ph idx="1"/>
          </p:nvPr>
        </p:nvSpPr>
        <p:spPr>
          <a:xfrm>
            <a:off x="838200" y="872198"/>
            <a:ext cx="10515600" cy="5304765"/>
          </a:xfrm>
        </p:spPr>
        <p:txBody>
          <a:bodyPr>
            <a:normAutofit/>
          </a:bodyPr>
          <a:lstStyle/>
          <a:p>
            <a:r>
              <a:rPr lang="en-US" sz="1600" dirty="0" smtClean="0"/>
              <a:t>2020 led with the highest impression rate, highest reach rate, and  highest number of saves</a:t>
            </a:r>
          </a:p>
          <a:p>
            <a:r>
              <a:rPr lang="en-US" sz="1600" dirty="0" smtClean="0"/>
              <a:t>2022 led with the highest engagement rate.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54" y="1603719"/>
            <a:ext cx="10672092" cy="5077531"/>
          </a:xfrm>
          <a:prstGeom prst="rect">
            <a:avLst/>
          </a:prstGeom>
          <a:blipFill>
            <a:blip r:embed="rId4"/>
            <a:tile tx="0" ty="0" sx="100000" sy="100000" flip="none" algn="tl"/>
          </a:blipFill>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8747866"/>
      </p:ext>
    </p:extLst>
  </p:cSld>
  <p:clrMapOvr>
    <a:masterClrMapping/>
  </p:clrMapOvr>
  <mc:AlternateContent xmlns:mc="http://schemas.openxmlformats.org/markup-compatibility/2006">
    <mc:Choice xmlns:p14="http://schemas.microsoft.com/office/powerpoint/2010/main" Requires="p14">
      <p:transition spd="slow" p14:dur="2000" advTm="20372"/>
    </mc:Choice>
    <mc:Fallback>
      <p:transition spd="slow" advTm="2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6609"/>
            <a:ext cx="10515600" cy="886265"/>
          </a:xfrm>
        </p:spPr>
        <p:txBody>
          <a:bodyPr>
            <a:normAutofit/>
          </a:bodyPr>
          <a:lstStyle/>
          <a:p>
            <a:pPr algn="ctr"/>
            <a:r>
              <a:rPr lang="en-US" sz="4000" b="1" dirty="0" smtClean="0"/>
              <a:t>Monthly Analysis</a:t>
            </a:r>
            <a:endParaRPr lang="en-US" sz="4000" b="1" dirty="0"/>
          </a:p>
        </p:txBody>
      </p:sp>
      <p:sp>
        <p:nvSpPr>
          <p:cNvPr id="3" name="Content Placeholder 2"/>
          <p:cNvSpPr>
            <a:spLocks noGrp="1"/>
          </p:cNvSpPr>
          <p:nvPr>
            <p:ph idx="1"/>
          </p:nvPr>
        </p:nvSpPr>
        <p:spPr>
          <a:xfrm>
            <a:off x="838199" y="886264"/>
            <a:ext cx="10823917" cy="5798719"/>
          </a:xfrm>
        </p:spPr>
        <p:txBody>
          <a:bodyPr>
            <a:normAutofit/>
          </a:bodyPr>
          <a:lstStyle/>
          <a:p>
            <a:r>
              <a:rPr lang="en-US" sz="1800" dirty="0"/>
              <a:t>Most of the months that led in engagements, impressions, </a:t>
            </a:r>
            <a:r>
              <a:rPr lang="en-US" sz="1800" dirty="0" smtClean="0"/>
              <a:t>reach and saves were March, April, and May.</a:t>
            </a:r>
          </a:p>
          <a:p>
            <a:r>
              <a:rPr lang="en-US" sz="1800" dirty="0" smtClean="0"/>
              <a:t>May led with the highest rate in Impressions, Engagements, and reach.</a:t>
            </a:r>
          </a:p>
          <a:p>
            <a:r>
              <a:rPr lang="en-US" sz="1800" dirty="0" smtClean="0"/>
              <a:t>January led with the highest number of saves.</a:t>
            </a:r>
            <a:endParaRPr lang="en-US" sz="18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6638" y="2208628"/>
            <a:ext cx="10058400" cy="4476356"/>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6337146"/>
      </p:ext>
    </p:extLst>
  </p:cSld>
  <p:clrMapOvr>
    <a:masterClrMapping/>
  </p:clrMapOvr>
  <mc:AlternateContent xmlns:mc="http://schemas.openxmlformats.org/markup-compatibility/2006">
    <mc:Choice xmlns:p14="http://schemas.microsoft.com/office/powerpoint/2010/main" Requires="p14">
      <p:transition spd="slow" p14:dur="2000" advTm="19474"/>
    </mc:Choice>
    <mc:Fallback>
      <p:transition spd="slow" advTm="19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970671"/>
          </a:xfrm>
        </p:spPr>
        <p:txBody>
          <a:bodyPr>
            <a:normAutofit/>
          </a:bodyPr>
          <a:lstStyle/>
          <a:p>
            <a:pPr algn="ctr"/>
            <a:r>
              <a:rPr lang="en-US" b="1" dirty="0" smtClean="0"/>
              <a:t>Total Impressions in the last 10 years</a:t>
            </a:r>
            <a:endParaRPr lang="en-US" b="1" dirty="0"/>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0" y="970671"/>
            <a:ext cx="10508565" cy="5669280"/>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15446920"/>
      </p:ext>
    </p:extLst>
  </p:cSld>
  <p:clrMapOvr>
    <a:masterClrMapping/>
  </p:clrMapOvr>
  <mc:AlternateContent xmlns:mc="http://schemas.openxmlformats.org/markup-compatibility/2006">
    <mc:Choice xmlns:p14="http://schemas.microsoft.com/office/powerpoint/2010/main" Requires="p14">
      <p:transition spd="slow" p14:dur="2000" advTm="1960"/>
    </mc:Choice>
    <mc:Fallback>
      <p:transition spd="slow" advTm="1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0263" y="91441"/>
            <a:ext cx="10883538" cy="826978"/>
          </a:xfrm>
        </p:spPr>
        <p:txBody>
          <a:bodyPr/>
          <a:lstStyle/>
          <a:p>
            <a:pPr algn="ctr"/>
            <a:r>
              <a:rPr lang="en-US" b="1" dirty="0" smtClean="0">
                <a:solidFill>
                  <a:schemeClr val="tx2">
                    <a:lumMod val="50000"/>
                  </a:schemeClr>
                </a:solidFill>
              </a:rPr>
              <a:t>FACEBOOK ANALYSIS</a:t>
            </a:r>
            <a:endParaRPr lang="en-US" b="1" dirty="0">
              <a:solidFill>
                <a:schemeClr val="tx2">
                  <a:lumMod val="50000"/>
                </a:schemeClr>
              </a:solidFill>
            </a:endParaRPr>
          </a:p>
        </p:txBody>
      </p:sp>
      <p:sp>
        <p:nvSpPr>
          <p:cNvPr id="3" name="Content Placeholder 2"/>
          <p:cNvSpPr>
            <a:spLocks noGrp="1"/>
          </p:cNvSpPr>
          <p:nvPr>
            <p:ph idx="1"/>
          </p:nvPr>
        </p:nvSpPr>
        <p:spPr>
          <a:xfrm>
            <a:off x="838201" y="1045029"/>
            <a:ext cx="10515600" cy="5577840"/>
          </a:xfrm>
        </p:spPr>
        <p:txBody>
          <a:bodyPr/>
          <a:lstStyle/>
          <a:p>
            <a:r>
              <a:rPr lang="en-US" sz="2000" dirty="0"/>
              <a:t>Photo is the leading content type in all engagement metrics, including impressions, engagements, reactions, likes, shares, and negative comments.</a:t>
            </a:r>
          </a:p>
          <a:p>
            <a:r>
              <a:rPr lang="en-US" sz="2000" dirty="0"/>
              <a:t>This suggests that photo posts are the most effective way to reach and engage your audience.</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263" y="2644727"/>
            <a:ext cx="10186850" cy="410475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30015743"/>
      </p:ext>
    </p:extLst>
  </p:cSld>
  <p:clrMapOvr>
    <a:masterClrMapping/>
  </p:clrMapOvr>
  <mc:AlternateContent xmlns:mc="http://schemas.openxmlformats.org/markup-compatibility/2006">
    <mc:Choice xmlns:p14="http://schemas.microsoft.com/office/powerpoint/2010/main" Requires="p14">
      <p:transition spd="slow" p14:dur="2000" advTm="25930"/>
    </mc:Choice>
    <mc:Fallback>
      <p:transition spd="slow" advTm="25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68813"/>
            <a:ext cx="10515600" cy="815926"/>
          </a:xfrm>
        </p:spPr>
        <p:txBody>
          <a:bodyPr>
            <a:normAutofit/>
          </a:bodyPr>
          <a:lstStyle/>
          <a:p>
            <a:pPr algn="ctr"/>
            <a:r>
              <a:rPr lang="en-US" b="1" dirty="0" smtClean="0"/>
              <a:t>Total Saves In the last 10 years</a:t>
            </a:r>
            <a:endParaRPr lang="en-US" b="1" dirty="0"/>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0" y="1097280"/>
            <a:ext cx="10452296" cy="5486399"/>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53272388"/>
      </p:ext>
    </p:extLst>
  </p:cSld>
  <p:clrMapOvr>
    <a:masterClrMapping/>
  </p:clrMapOvr>
  <mc:AlternateContent xmlns:mc="http://schemas.openxmlformats.org/markup-compatibility/2006">
    <mc:Choice xmlns:p14="http://schemas.microsoft.com/office/powerpoint/2010/main" Requires="p14">
      <p:transition spd="slow" p14:dur="2000" advTm="585"/>
    </mc:Choice>
    <mc:Fallback>
      <p:transition spd="slow" advTm="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29"/>
            <a:ext cx="10515600" cy="757645"/>
          </a:xfrm>
        </p:spPr>
        <p:txBody>
          <a:bodyPr>
            <a:normAutofit/>
          </a:bodyPr>
          <a:lstStyle/>
          <a:p>
            <a:pPr algn="ctr"/>
            <a:r>
              <a:rPr lang="en-US" dirty="0" smtClean="0"/>
              <a:t>TWITTER ANALYSIS</a:t>
            </a:r>
            <a:endParaRPr lang="en-US" dirty="0"/>
          </a:p>
        </p:txBody>
      </p:sp>
      <p:sp>
        <p:nvSpPr>
          <p:cNvPr id="3" name="Content Placeholder 2"/>
          <p:cNvSpPr>
            <a:spLocks noGrp="1"/>
          </p:cNvSpPr>
          <p:nvPr>
            <p:ph idx="1"/>
          </p:nvPr>
        </p:nvSpPr>
        <p:spPr>
          <a:xfrm>
            <a:off x="838200" y="796834"/>
            <a:ext cx="10515600" cy="5380129"/>
          </a:xfrm>
        </p:spPr>
        <p:txBody>
          <a:bodyPr>
            <a:normAutofit/>
          </a:bodyPr>
          <a:lstStyle/>
          <a:p>
            <a:r>
              <a:rPr lang="en-US" sz="1800" dirty="0" smtClean="0"/>
              <a:t>Photo </a:t>
            </a:r>
            <a:r>
              <a:rPr lang="en-US" sz="1800" dirty="0"/>
              <a:t>content ranks highest in terms of engagement, closely followed by video content.</a:t>
            </a:r>
            <a:endParaRPr lang="en-US" sz="1800" dirty="0" smtClean="0"/>
          </a:p>
          <a:p>
            <a:r>
              <a:rPr lang="en-US" sz="1800" dirty="0"/>
              <a:t>A significant majority of our audience shows a strong preference for video content</a:t>
            </a:r>
            <a:r>
              <a:rPr lang="en-US" sz="1800" dirty="0" smtClean="0"/>
              <a:t>.</a:t>
            </a:r>
          </a:p>
          <a:p>
            <a:r>
              <a:rPr lang="en-US" sz="1800" dirty="0" smtClean="0"/>
              <a:t>Photos tend </a:t>
            </a:r>
            <a:r>
              <a:rPr lang="en-US" sz="1800" dirty="0"/>
              <a:t>to receive the most comments compared to other content </a:t>
            </a:r>
            <a:r>
              <a:rPr lang="en-US" sz="1800" dirty="0" smtClean="0"/>
              <a:t>types.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04903" y="1933303"/>
            <a:ext cx="5512526" cy="475488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2253210"/>
      </p:ext>
    </p:extLst>
  </p:cSld>
  <p:clrMapOvr>
    <a:masterClrMapping/>
  </p:clrMapOvr>
  <mc:AlternateContent xmlns:mc="http://schemas.openxmlformats.org/markup-compatibility/2006">
    <mc:Choice xmlns:p14="http://schemas.microsoft.com/office/powerpoint/2010/main" Requires="p14">
      <p:transition spd="slow" p14:dur="2000" advTm="20110"/>
    </mc:Choice>
    <mc:Fallback>
      <p:transition spd="slow" advTm="20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199" y="313509"/>
            <a:ext cx="10515600" cy="666205"/>
          </a:xfrm>
        </p:spPr>
        <p:txBody>
          <a:bodyPr>
            <a:normAutofit/>
          </a:bodyPr>
          <a:lstStyle/>
          <a:p>
            <a:pPr algn="ctr"/>
            <a:r>
              <a:rPr lang="en-US" sz="3600" b="1" dirty="0" smtClean="0"/>
              <a:t>TWITTER WORD CLOUD </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849479" y="1227378"/>
            <a:ext cx="8493041" cy="4990541"/>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3492907"/>
      </p:ext>
    </p:extLst>
  </p:cSld>
  <p:clrMapOvr>
    <a:masterClrMapping/>
  </p:clrMapOvr>
  <mc:AlternateContent xmlns:mc="http://schemas.openxmlformats.org/markup-compatibility/2006">
    <mc:Choice xmlns:p14="http://schemas.microsoft.com/office/powerpoint/2010/main" Requires="p14">
      <p:transition spd="slow" p14:dur="2000" advTm="16051"/>
    </mc:Choice>
    <mc:Fallback>
      <p:transition spd="slow" advTm="16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01601"/>
            <a:ext cx="10515600" cy="587022"/>
          </a:xfrm>
        </p:spPr>
        <p:txBody>
          <a:bodyPr>
            <a:normAutofit fontScale="90000"/>
          </a:bodyPr>
          <a:lstStyle/>
          <a:p>
            <a:pPr algn="ctr"/>
            <a:r>
              <a:rPr lang="en-US" b="1" dirty="0" smtClean="0"/>
              <a:t>Sent By Analysis</a:t>
            </a:r>
            <a:endParaRPr lang="en-US" b="1" dirty="0"/>
          </a:p>
        </p:txBody>
      </p:sp>
      <p:sp>
        <p:nvSpPr>
          <p:cNvPr id="3" name="Content Placeholder 2"/>
          <p:cNvSpPr>
            <a:spLocks noGrp="1"/>
          </p:cNvSpPr>
          <p:nvPr>
            <p:ph idx="1"/>
          </p:nvPr>
        </p:nvSpPr>
        <p:spPr>
          <a:xfrm>
            <a:off x="838200" y="849086"/>
            <a:ext cx="10515600" cy="5327877"/>
          </a:xfrm>
        </p:spPr>
        <p:txBody>
          <a:bodyPr/>
          <a:lstStyle/>
          <a:p>
            <a:r>
              <a:rPr lang="en-US" sz="1800" dirty="0"/>
              <a:t>Within the Twitter(X) platform, 'Others' and Sophia Amuka have consistently generated the highest number of impressions and engagements.</a:t>
            </a:r>
            <a:endParaRPr lang="en-US" sz="1800"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802674"/>
            <a:ext cx="9834381" cy="469414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8198961"/>
      </p:ext>
    </p:extLst>
  </p:cSld>
  <p:clrMapOvr>
    <a:masterClrMapping/>
  </p:clrMapOvr>
  <mc:AlternateContent xmlns:mc="http://schemas.openxmlformats.org/markup-compatibility/2006">
    <mc:Choice xmlns:p14="http://schemas.microsoft.com/office/powerpoint/2010/main" Requires="p14">
      <p:transition spd="slow" p14:dur="2000" advTm="18346"/>
    </mc:Choice>
    <mc:Fallback>
      <p:transition spd="slow" advTm="1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754"/>
            <a:ext cx="10515600" cy="496390"/>
          </a:xfrm>
        </p:spPr>
        <p:txBody>
          <a:bodyPr>
            <a:normAutofit fontScale="90000"/>
          </a:bodyPr>
          <a:lstStyle/>
          <a:p>
            <a:pPr algn="ctr"/>
            <a:r>
              <a:rPr lang="en-US" b="1" dirty="0" smtClean="0"/>
              <a:t>Time series analysis</a:t>
            </a:r>
            <a:endParaRPr lang="en-US" b="1" dirty="0"/>
          </a:p>
        </p:txBody>
      </p:sp>
      <p:sp>
        <p:nvSpPr>
          <p:cNvPr id="3" name="Content Placeholder 2"/>
          <p:cNvSpPr>
            <a:spLocks noGrp="1"/>
          </p:cNvSpPr>
          <p:nvPr>
            <p:ph idx="1"/>
          </p:nvPr>
        </p:nvSpPr>
        <p:spPr>
          <a:xfrm>
            <a:off x="838200" y="796834"/>
            <a:ext cx="10515600" cy="5380129"/>
          </a:xfrm>
        </p:spPr>
        <p:txBody>
          <a:bodyPr/>
          <a:lstStyle/>
          <a:p>
            <a:r>
              <a:rPr lang="en-US" sz="1800" dirty="0"/>
              <a:t>The majority of audience engagement on Twitter is concentrated during the peak hours of 10 a.m. and 5 p.m., with the least engagement observed during the early morning and late evening </a:t>
            </a:r>
            <a:r>
              <a:rPr lang="en-US" sz="1800" dirty="0" smtClean="0"/>
              <a:t>hours.</a:t>
            </a:r>
            <a:endParaRPr lang="en-US" sz="18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156" y="1554480"/>
            <a:ext cx="8871864" cy="5199019"/>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847462"/>
      </p:ext>
    </p:extLst>
  </p:cSld>
  <p:clrMapOvr>
    <a:masterClrMapping/>
  </p:clrMapOvr>
  <mc:AlternateContent xmlns:mc="http://schemas.openxmlformats.org/markup-compatibility/2006">
    <mc:Choice xmlns:p14="http://schemas.microsoft.com/office/powerpoint/2010/main" Requires="p14">
      <p:transition spd="slow" p14:dur="2000" advTm="13861"/>
    </mc:Choice>
    <mc:Fallback>
      <p:transition spd="slow" advTm="13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53142"/>
          </a:xfrm>
        </p:spPr>
        <p:txBody>
          <a:bodyPr>
            <a:normAutofit fontScale="90000"/>
          </a:bodyPr>
          <a:lstStyle/>
          <a:p>
            <a:pPr algn="ctr"/>
            <a:r>
              <a:rPr lang="en-US" dirty="0" smtClean="0"/>
              <a:t>Hourly analysis</a:t>
            </a:r>
            <a:endParaRPr lang="en-US" dirty="0"/>
          </a:p>
        </p:txBody>
      </p:sp>
      <p:sp>
        <p:nvSpPr>
          <p:cNvPr id="3" name="Content Placeholder 2"/>
          <p:cNvSpPr>
            <a:spLocks noGrp="1"/>
          </p:cNvSpPr>
          <p:nvPr>
            <p:ph idx="1"/>
          </p:nvPr>
        </p:nvSpPr>
        <p:spPr>
          <a:xfrm>
            <a:off x="838200" y="653143"/>
            <a:ext cx="10515600" cy="5523820"/>
          </a:xfrm>
        </p:spPr>
        <p:txBody>
          <a:bodyPr/>
          <a:lstStyle/>
          <a:p>
            <a:r>
              <a:rPr lang="en-US" sz="1400" dirty="0"/>
              <a:t>There is a clear diurnal pattern to social media engagement. People are most likely to engage with social media posts in the early afternoon and early </a:t>
            </a:r>
            <a:r>
              <a:rPr lang="en-US" sz="1400" dirty="0" smtClean="0"/>
              <a:t>evening </a:t>
            </a:r>
            <a:r>
              <a:rPr lang="en-US" sz="1400" dirty="0"/>
              <a:t>when they are most likely to be checking their phones and computers.</a:t>
            </a:r>
          </a:p>
          <a:p>
            <a:r>
              <a:rPr lang="en-US" sz="1400" dirty="0"/>
              <a:t>Social media engagement is lowest in the early morning and late </a:t>
            </a:r>
            <a:r>
              <a:rPr lang="en-US" sz="1400" dirty="0" smtClean="0"/>
              <a:t>evening.</a:t>
            </a:r>
          </a:p>
          <a:p>
            <a:r>
              <a:rPr lang="en-US" sz="1400" dirty="0" smtClean="0"/>
              <a:t>The </a:t>
            </a:r>
            <a:r>
              <a:rPr lang="en-US" sz="1400" dirty="0"/>
              <a:t>best time to post for maximum engagement is between </a:t>
            </a:r>
            <a:r>
              <a:rPr lang="en-US" sz="1400" dirty="0" smtClean="0"/>
              <a:t>10 a.m. </a:t>
            </a:r>
            <a:r>
              <a:rPr lang="en-US" sz="1400" dirty="0"/>
              <a:t>and </a:t>
            </a:r>
            <a:r>
              <a:rPr lang="en-US" sz="1400" dirty="0" smtClean="0"/>
              <a:t>4 p.m.</a:t>
            </a:r>
            <a:r>
              <a:rPr lang="en-US" sz="1400" dirty="0"/>
              <a:t> </a:t>
            </a:r>
          </a:p>
          <a:p>
            <a:endParaRPr lang="en-US" dirty="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2491" y="1931534"/>
            <a:ext cx="6570618" cy="489857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11231808"/>
      </p:ext>
    </p:extLst>
  </p:cSld>
  <p:clrMapOvr>
    <a:masterClrMapping/>
  </p:clrMapOvr>
  <mc:AlternateContent xmlns:mc="http://schemas.openxmlformats.org/markup-compatibility/2006">
    <mc:Choice xmlns:p14="http://schemas.microsoft.com/office/powerpoint/2010/main" Requires="p14">
      <p:transition spd="slow" p14:dur="2000" advTm="1874"/>
    </mc:Choice>
    <mc:Fallback>
      <p:transition spd="slow" advTm="1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1439"/>
            <a:ext cx="10515600" cy="888274"/>
          </a:xfrm>
        </p:spPr>
        <p:txBody>
          <a:bodyPr>
            <a:normAutofit/>
          </a:bodyPr>
          <a:lstStyle/>
          <a:p>
            <a:pPr algn="ctr"/>
            <a:r>
              <a:rPr lang="en-US" sz="3600" b="1" dirty="0" smtClean="0"/>
              <a:t>Monthly analysis</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679450"/>
            <a:ext cx="10670177" cy="5943419"/>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9617691"/>
      </p:ext>
    </p:extLst>
  </p:cSld>
  <p:clrMapOvr>
    <a:masterClrMapping/>
  </p:clrMapOvr>
  <mc:AlternateContent xmlns:mc="http://schemas.openxmlformats.org/markup-compatibility/2006">
    <mc:Choice xmlns:p14="http://schemas.microsoft.com/office/powerpoint/2010/main" Requires="p14">
      <p:transition spd="slow" p14:dur="2000" advTm="1136"/>
    </mc:Choice>
    <mc:Fallback>
      <p:transition spd="slow" advTm="1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66205"/>
          </a:xfrm>
        </p:spPr>
        <p:txBody>
          <a:bodyPr>
            <a:normAutofit/>
          </a:bodyPr>
          <a:lstStyle/>
          <a:p>
            <a:pPr algn="ctr"/>
            <a:r>
              <a:rPr lang="en-US" sz="3600" b="1" dirty="0" smtClean="0"/>
              <a:t>Yearly Analysis</a:t>
            </a:r>
            <a:endParaRPr lang="en-US" sz="3600" b="1" dirty="0"/>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0" y="1346200"/>
            <a:ext cx="10043159" cy="4830763"/>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82882778"/>
      </p:ext>
    </p:extLst>
  </p:cSld>
  <p:clrMapOvr>
    <a:masterClrMapping/>
  </p:clrMapOvr>
  <mc:AlternateContent xmlns:mc="http://schemas.openxmlformats.org/markup-compatibility/2006">
    <mc:Choice xmlns:p14="http://schemas.microsoft.com/office/powerpoint/2010/main" Requires="p14">
      <p:transition spd="slow" p14:dur="2000" advTm="14120"/>
    </mc:Choice>
    <mc:Fallback>
      <p:transition spd="slow" advTm="14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22960"/>
          </a:xfrm>
        </p:spPr>
        <p:txBody>
          <a:bodyPr>
            <a:normAutofit/>
          </a:bodyPr>
          <a:lstStyle/>
          <a:p>
            <a:pPr algn="ctr"/>
            <a:r>
              <a:rPr lang="en-US" sz="3600" b="1" dirty="0" smtClean="0"/>
              <a:t>Post Duration Analysis</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822959"/>
            <a:ext cx="10515600" cy="5354003"/>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52119375"/>
      </p:ext>
    </p:extLst>
  </p:cSld>
  <p:clrMapOvr>
    <a:masterClrMapping/>
  </p:clrMapOvr>
  <mc:AlternateContent xmlns:mc="http://schemas.openxmlformats.org/markup-compatibility/2006">
    <mc:Choice xmlns:p14="http://schemas.microsoft.com/office/powerpoint/2010/main" Requires="p14">
      <p:transition spd="slow" p14:dur="2000" advTm="22279"/>
    </mc:Choice>
    <mc:Fallback>
      <p:transition spd="slow" advTm="22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757645"/>
          </a:xfrm>
        </p:spPr>
        <p:txBody>
          <a:bodyPr>
            <a:normAutofit/>
          </a:bodyPr>
          <a:lstStyle/>
          <a:p>
            <a:pPr algn="ctr"/>
            <a:r>
              <a:rPr lang="en-US" sz="3600" b="1" dirty="0" smtClean="0"/>
              <a:t>LINKEDIN ANALYSIS</a:t>
            </a:r>
            <a:endParaRPr lang="en-US" sz="3600" b="1" dirty="0"/>
          </a:p>
        </p:txBody>
      </p:sp>
      <p:sp>
        <p:nvSpPr>
          <p:cNvPr id="3" name="Content Placeholder 2"/>
          <p:cNvSpPr>
            <a:spLocks noGrp="1"/>
          </p:cNvSpPr>
          <p:nvPr>
            <p:ph idx="1"/>
          </p:nvPr>
        </p:nvSpPr>
        <p:spPr>
          <a:xfrm>
            <a:off x="629195" y="654027"/>
            <a:ext cx="10515600" cy="6203972"/>
          </a:xfrm>
        </p:spPr>
        <p:txBody>
          <a:bodyPr/>
          <a:lstStyle/>
          <a:p>
            <a:r>
              <a:rPr lang="en-US" sz="1800" dirty="0" smtClean="0"/>
              <a:t>Poll </a:t>
            </a:r>
            <a:r>
              <a:rPr lang="en-US" sz="1800" dirty="0"/>
              <a:t>content ranks highest in terms of </a:t>
            </a:r>
            <a:r>
              <a:rPr lang="en-US" sz="1800" dirty="0" smtClean="0"/>
              <a:t>engagement and reactions closely </a:t>
            </a:r>
            <a:r>
              <a:rPr lang="en-US" sz="1800" dirty="0"/>
              <a:t>followed by </a:t>
            </a:r>
            <a:r>
              <a:rPr lang="en-US" sz="1800" dirty="0" smtClean="0"/>
              <a:t>videos and documents.</a:t>
            </a:r>
          </a:p>
          <a:p>
            <a:r>
              <a:rPr lang="en-US" sz="1800" dirty="0" smtClean="0"/>
              <a:t>A </a:t>
            </a:r>
            <a:r>
              <a:rPr lang="en-US" sz="1800" dirty="0"/>
              <a:t>significant majority of </a:t>
            </a:r>
            <a:r>
              <a:rPr lang="en-US" sz="1800" dirty="0" smtClean="0"/>
              <a:t>the </a:t>
            </a:r>
            <a:r>
              <a:rPr lang="en-US" sz="1800" dirty="0"/>
              <a:t>audience shows </a:t>
            </a:r>
            <a:r>
              <a:rPr lang="en-US" sz="1800" dirty="0" smtClean="0"/>
              <a:t>less </a:t>
            </a:r>
            <a:r>
              <a:rPr lang="en-US" sz="1800" dirty="0"/>
              <a:t>preference </a:t>
            </a:r>
            <a:r>
              <a:rPr lang="en-US" sz="1800" dirty="0" smtClean="0"/>
              <a:t>for links and text.</a:t>
            </a:r>
            <a:endParaRPr lang="en-US" sz="1800" dirty="0"/>
          </a:p>
          <a:p>
            <a:r>
              <a:rPr lang="en-US" sz="1800" dirty="0" smtClean="0"/>
              <a:t>Videos </a:t>
            </a:r>
            <a:r>
              <a:rPr lang="en-US" sz="1800" dirty="0"/>
              <a:t>tend to receive the most comments compared to other content types.</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7154" y="1894114"/>
            <a:ext cx="4820195" cy="496388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7983105"/>
      </p:ext>
    </p:extLst>
  </p:cSld>
  <p:clrMapOvr>
    <a:masterClrMapping/>
  </p:clrMapOvr>
  <mc:AlternateContent xmlns:mc="http://schemas.openxmlformats.org/markup-compatibility/2006">
    <mc:Choice xmlns:p14="http://schemas.microsoft.com/office/powerpoint/2010/main" Requires="p14">
      <p:transition spd="slow" p14:dur="2000" advTm="33210"/>
    </mc:Choice>
    <mc:Fallback>
      <p:transition spd="slow" advTm="33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39635"/>
            <a:ext cx="10657114" cy="757646"/>
          </a:xfrm>
        </p:spPr>
        <p:txBody>
          <a:bodyPr>
            <a:normAutofit/>
          </a:bodyPr>
          <a:lstStyle/>
          <a:p>
            <a:pPr algn="ctr"/>
            <a:r>
              <a:rPr lang="en-US" sz="3600" b="1" dirty="0" smtClean="0"/>
              <a:t>FACEBOOK WORD CLOUD</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1524298" y="1280160"/>
            <a:ext cx="8882148" cy="5042264"/>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2290451"/>
      </p:ext>
    </p:extLst>
  </p:cSld>
  <p:clrMapOvr>
    <a:masterClrMapping/>
  </p:clrMapOvr>
  <mc:AlternateContent xmlns:mc="http://schemas.openxmlformats.org/markup-compatibility/2006">
    <mc:Choice xmlns:p14="http://schemas.microsoft.com/office/powerpoint/2010/main" Requires="p14">
      <p:transition spd="slow" p14:dur="2000" advTm="29937"/>
    </mc:Choice>
    <mc:Fallback>
      <p:transition spd="slow" advTm="29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274320"/>
            <a:ext cx="10515600" cy="809896"/>
          </a:xfrm>
        </p:spPr>
        <p:txBody>
          <a:bodyPr>
            <a:normAutofit/>
          </a:bodyPr>
          <a:lstStyle/>
          <a:p>
            <a:pPr algn="ctr"/>
            <a:r>
              <a:rPr lang="en-US" sz="3600" b="1" dirty="0" smtClean="0"/>
              <a:t>LINKEDIN WORD CLOUD</a:t>
            </a:r>
            <a:endParaRPr lang="en-US" sz="3600" b="1" dirty="0"/>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026914" y="1280161"/>
            <a:ext cx="8452960" cy="5163502"/>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7807875"/>
      </p:ext>
    </p:extLst>
  </p:cSld>
  <p:clrMapOvr>
    <a:masterClrMapping/>
  </p:clrMapOvr>
  <mc:AlternateContent xmlns:mc="http://schemas.openxmlformats.org/markup-compatibility/2006">
    <mc:Choice xmlns:p14="http://schemas.microsoft.com/office/powerpoint/2010/main" Requires="p14">
      <p:transition spd="slow" p14:dur="2000" advTm="12146"/>
    </mc:Choice>
    <mc:Fallback>
      <p:transition spd="slow" advTm="1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16170"/>
          </a:xfrm>
        </p:spPr>
        <p:txBody>
          <a:bodyPr>
            <a:noAutofit/>
          </a:bodyPr>
          <a:lstStyle/>
          <a:p>
            <a:pPr algn="ctr"/>
            <a:r>
              <a:rPr lang="en-US" sz="3600" b="1" dirty="0" smtClean="0"/>
              <a:t>Sent By Analysis</a:t>
            </a:r>
            <a:endParaRPr lang="en-US" sz="3600" b="1" dirty="0"/>
          </a:p>
        </p:txBody>
      </p:sp>
      <p:sp>
        <p:nvSpPr>
          <p:cNvPr id="3" name="Content Placeholder 2"/>
          <p:cNvSpPr>
            <a:spLocks noGrp="1"/>
          </p:cNvSpPr>
          <p:nvPr>
            <p:ph idx="1"/>
          </p:nvPr>
        </p:nvSpPr>
        <p:spPr>
          <a:xfrm>
            <a:off x="838200" y="836024"/>
            <a:ext cx="10515600" cy="5340939"/>
          </a:xfrm>
        </p:spPr>
        <p:txBody>
          <a:bodyPr/>
          <a:lstStyle/>
          <a:p>
            <a:r>
              <a:rPr lang="en-US" sz="1800" dirty="0" smtClean="0"/>
              <a:t>Within the LinkedIn platform 'Others’, </a:t>
            </a:r>
            <a:r>
              <a:rPr lang="en-US" sz="1800" dirty="0"/>
              <a:t>Sophia </a:t>
            </a:r>
            <a:r>
              <a:rPr lang="en-US" sz="1800" dirty="0" smtClean="0"/>
              <a:t>Amuka and Blessing Ubah have </a:t>
            </a:r>
            <a:r>
              <a:rPr lang="en-US" sz="1800" dirty="0"/>
              <a:t>consistently generated the highest number of impressions and engagements</a:t>
            </a:r>
            <a:r>
              <a:rPr lang="en-US" sz="1800" dirty="0" smtClean="0"/>
              <a:t>.</a:t>
            </a:r>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789610"/>
            <a:ext cx="9834381" cy="470720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4870105"/>
      </p:ext>
    </p:extLst>
  </p:cSld>
  <p:clrMapOvr>
    <a:masterClrMapping/>
  </p:clrMapOvr>
  <mc:AlternateContent xmlns:mc="http://schemas.openxmlformats.org/markup-compatibility/2006">
    <mc:Choice xmlns:p14="http://schemas.microsoft.com/office/powerpoint/2010/main" Requires="p14">
      <p:transition spd="slow" p14:dur="2000" advTm="16406"/>
    </mc:Choice>
    <mc:Fallback>
      <p:transition spd="slow" advTm="16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392520"/>
          </a:xfrm>
        </p:spPr>
        <p:txBody>
          <a:bodyPr>
            <a:noAutofit/>
          </a:bodyPr>
          <a:lstStyle/>
          <a:p>
            <a:pPr algn="ctr"/>
            <a:r>
              <a:rPr lang="en-US" sz="3600" b="1" dirty="0" smtClean="0"/>
              <a:t>Time Series Analysis</a:t>
            </a:r>
            <a:endParaRPr lang="en-US" sz="3600" b="1" dirty="0"/>
          </a:p>
        </p:txBody>
      </p:sp>
      <p:sp>
        <p:nvSpPr>
          <p:cNvPr id="3" name="Content Placeholder 2"/>
          <p:cNvSpPr>
            <a:spLocks noGrp="1"/>
          </p:cNvSpPr>
          <p:nvPr>
            <p:ph idx="1"/>
          </p:nvPr>
        </p:nvSpPr>
        <p:spPr>
          <a:xfrm>
            <a:off x="838200" y="979715"/>
            <a:ext cx="10515600" cy="5262563"/>
          </a:xfrm>
        </p:spPr>
        <p:txBody>
          <a:bodyPr/>
          <a:lstStyle/>
          <a:p>
            <a:r>
              <a:rPr lang="en-US" sz="1800" dirty="0"/>
              <a:t>The majority of audience engagement on </a:t>
            </a:r>
            <a:r>
              <a:rPr lang="en-US" sz="1800" dirty="0" smtClean="0"/>
              <a:t>LinkedIn </a:t>
            </a:r>
            <a:r>
              <a:rPr lang="en-US" sz="1800" dirty="0"/>
              <a:t>is concentrated during the peak hours of 10 a.m</a:t>
            </a:r>
            <a:r>
              <a:rPr lang="en-US" sz="1800" dirty="0" smtClean="0"/>
              <a:t>.,3 p.m., </a:t>
            </a:r>
            <a:r>
              <a:rPr lang="en-US" sz="1800" dirty="0"/>
              <a:t>and 5 p.m., with the least engagement observed during the early morning and late evening hours.</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1863" y="2235242"/>
            <a:ext cx="7302138" cy="400703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6814211"/>
      </p:ext>
    </p:extLst>
  </p:cSld>
  <p:clrMapOvr>
    <a:masterClrMapping/>
  </p:clrMapOvr>
  <mc:AlternateContent xmlns:mc="http://schemas.openxmlformats.org/markup-compatibility/2006">
    <mc:Choice xmlns:p14="http://schemas.microsoft.com/office/powerpoint/2010/main" Requires="p14">
      <p:transition spd="slow" p14:dur="2000" advTm="16321"/>
    </mc:Choice>
    <mc:Fallback>
      <p:transition spd="slow" advTm="16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66205"/>
          </a:xfrm>
        </p:spPr>
        <p:txBody>
          <a:bodyPr>
            <a:normAutofit/>
          </a:bodyPr>
          <a:lstStyle/>
          <a:p>
            <a:pPr algn="ctr"/>
            <a:r>
              <a:rPr lang="en-US" sz="3600" b="1" dirty="0" smtClean="0"/>
              <a:t>Hourly Metric Analysis</a:t>
            </a:r>
            <a:endParaRPr lang="en-US" sz="3600" b="1" dirty="0"/>
          </a:p>
        </p:txBody>
      </p:sp>
      <p:sp>
        <p:nvSpPr>
          <p:cNvPr id="3" name="Content Placeholder 2"/>
          <p:cNvSpPr>
            <a:spLocks noGrp="1"/>
          </p:cNvSpPr>
          <p:nvPr>
            <p:ph idx="1"/>
          </p:nvPr>
        </p:nvSpPr>
        <p:spPr>
          <a:xfrm>
            <a:off x="838200" y="561704"/>
            <a:ext cx="10515600" cy="5615260"/>
          </a:xfrm>
        </p:spPr>
        <p:txBody>
          <a:bodyPr/>
          <a:lstStyle/>
          <a:p>
            <a:r>
              <a:rPr lang="en-US" sz="1600" dirty="0"/>
              <a:t>There is a clear diurnal pattern to social media engagement. People are most likely to engage with social media posts in the early afternoon and early </a:t>
            </a:r>
            <a:r>
              <a:rPr lang="en-US" sz="1600" dirty="0" smtClean="0"/>
              <a:t>evening </a:t>
            </a:r>
            <a:r>
              <a:rPr lang="en-US" sz="1600" dirty="0"/>
              <a:t>when they are most likely to be checking their phones and computers.</a:t>
            </a:r>
          </a:p>
          <a:p>
            <a:r>
              <a:rPr lang="en-US" sz="1600" dirty="0"/>
              <a:t>Social media engagement is lowest in the early morning and late evening. </a:t>
            </a:r>
            <a:endParaRPr lang="en-US" sz="1600" dirty="0" smtClean="0"/>
          </a:p>
          <a:p>
            <a:r>
              <a:rPr lang="en-US" sz="1600" dirty="0" smtClean="0"/>
              <a:t>The </a:t>
            </a:r>
            <a:r>
              <a:rPr lang="en-US" sz="1600" dirty="0"/>
              <a:t>best time to post for maximum engagement is between </a:t>
            </a:r>
            <a:r>
              <a:rPr lang="en-US" sz="1600" dirty="0" smtClean="0"/>
              <a:t>10am </a:t>
            </a:r>
            <a:r>
              <a:rPr lang="en-US" sz="1600" dirty="0"/>
              <a:t>and 4pm. </a:t>
            </a:r>
            <a:endParaRPr lang="en-US" dirty="0" smtClean="0"/>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1578" y="1881051"/>
            <a:ext cx="5068388" cy="4857616"/>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3931813"/>
      </p:ext>
    </p:extLst>
  </p:cSld>
  <p:clrMapOvr>
    <a:masterClrMapping/>
  </p:clrMapOvr>
  <mc:AlternateContent xmlns:mc="http://schemas.openxmlformats.org/markup-compatibility/2006">
    <mc:Choice xmlns:p14="http://schemas.microsoft.com/office/powerpoint/2010/main" Requires="p14">
      <p:transition spd="slow" p14:dur="2000" advTm="19783"/>
    </mc:Choice>
    <mc:Fallback>
      <p:transition spd="slow" advTm="19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78813"/>
          </a:xfrm>
        </p:spPr>
        <p:txBody>
          <a:bodyPr>
            <a:normAutofit/>
          </a:bodyPr>
          <a:lstStyle/>
          <a:p>
            <a:pPr algn="ctr"/>
            <a:r>
              <a:rPr lang="en-US" sz="3600" b="1" dirty="0" smtClean="0"/>
              <a:t>Yearly Metric Analysis</a:t>
            </a:r>
            <a:endParaRPr lang="en-US" sz="3600" b="1" dirty="0"/>
          </a:p>
        </p:txBody>
      </p:sp>
      <p:sp>
        <p:nvSpPr>
          <p:cNvPr id="3" name="Content Placeholder 2"/>
          <p:cNvSpPr>
            <a:spLocks noGrp="1"/>
          </p:cNvSpPr>
          <p:nvPr>
            <p:ph idx="1"/>
          </p:nvPr>
        </p:nvSpPr>
        <p:spPr>
          <a:xfrm>
            <a:off x="838200" y="678814"/>
            <a:ext cx="10515600" cy="5498150"/>
          </a:xfrm>
        </p:spPr>
        <p:txBody>
          <a:bodyPr>
            <a:normAutofit/>
          </a:bodyPr>
          <a:lstStyle/>
          <a:p>
            <a:r>
              <a:rPr lang="en-US" sz="1800" dirty="0"/>
              <a:t>In </a:t>
            </a:r>
            <a:r>
              <a:rPr lang="en-US" sz="1800" dirty="0" smtClean="0"/>
              <a:t>my </a:t>
            </a:r>
            <a:r>
              <a:rPr lang="en-US" sz="1800" dirty="0"/>
              <a:t>analysis, </a:t>
            </a:r>
            <a:r>
              <a:rPr lang="en-US" sz="1800" dirty="0" smtClean="0"/>
              <a:t>2020,2021 and 20222 </a:t>
            </a:r>
            <a:r>
              <a:rPr lang="en-US" sz="1800" dirty="0"/>
              <a:t>ranks among the top 5 years with the highest number of </a:t>
            </a:r>
            <a:r>
              <a:rPr lang="en-US" sz="1800" dirty="0" smtClean="0"/>
              <a:t>engagements, impressions, shares, likes, comments, and video views.</a:t>
            </a:r>
            <a:endParaRPr lang="en-US" sz="18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1477418"/>
            <a:ext cx="10058400" cy="4884194"/>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3520931"/>
      </p:ext>
    </p:extLst>
  </p:cSld>
  <p:clrMapOvr>
    <a:masterClrMapping/>
  </p:clrMapOvr>
  <mc:AlternateContent xmlns:mc="http://schemas.openxmlformats.org/markup-compatibility/2006">
    <mc:Choice xmlns:p14="http://schemas.microsoft.com/office/powerpoint/2010/main" Requires="p14">
      <p:transition spd="slow" p14:dur="2000" advTm="13488"/>
    </mc:Choice>
    <mc:Fallback>
      <p:transition spd="slow" advTm="13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13954"/>
          </a:xfrm>
        </p:spPr>
        <p:txBody>
          <a:bodyPr>
            <a:normAutofit/>
          </a:bodyPr>
          <a:lstStyle/>
          <a:p>
            <a:pPr algn="ctr"/>
            <a:r>
              <a:rPr lang="en-US" sz="3600" b="1" dirty="0" smtClean="0"/>
              <a:t>Monthly Analysis</a:t>
            </a:r>
            <a:endParaRPr lang="en-US" sz="3600" b="1" dirty="0"/>
          </a:p>
        </p:txBody>
      </p:sp>
      <p:sp>
        <p:nvSpPr>
          <p:cNvPr id="3" name="Content Placeholder 2"/>
          <p:cNvSpPr>
            <a:spLocks noGrp="1"/>
          </p:cNvSpPr>
          <p:nvPr>
            <p:ph idx="1"/>
          </p:nvPr>
        </p:nvSpPr>
        <p:spPr>
          <a:xfrm>
            <a:off x="838200" y="613954"/>
            <a:ext cx="10515600" cy="5563009"/>
          </a:xfrm>
        </p:spPr>
        <p:txBody>
          <a:bodyPr>
            <a:normAutofit/>
          </a:bodyPr>
          <a:lstStyle/>
          <a:p>
            <a:r>
              <a:rPr lang="en-US" sz="1800" dirty="0" smtClean="0"/>
              <a:t>In my analysis, May and  April rank among the top 5 months with the highest number of engagements, impressions, likes, comments, and shares. </a:t>
            </a:r>
            <a:endParaRPr lang="en-US" sz="18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94" y="1645919"/>
            <a:ext cx="10933611" cy="542351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7057465"/>
      </p:ext>
    </p:extLst>
  </p:cSld>
  <p:clrMapOvr>
    <a:masterClrMapping/>
  </p:clrMapOvr>
  <mc:AlternateContent xmlns:mc="http://schemas.openxmlformats.org/markup-compatibility/2006">
    <mc:Choice xmlns:p14="http://schemas.microsoft.com/office/powerpoint/2010/main" Requires="p14">
      <p:transition spd="slow" p14:dur="2000" advTm="9385"/>
    </mc:Choice>
    <mc:Fallback>
      <p:transition spd="slow" advTm="9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52696"/>
            <a:ext cx="10515600" cy="613955"/>
          </a:xfrm>
        </p:spPr>
        <p:txBody>
          <a:bodyPr>
            <a:noAutofit/>
          </a:bodyPr>
          <a:lstStyle/>
          <a:p>
            <a:r>
              <a:rPr lang="en-US" sz="3200" b="1" dirty="0" smtClean="0"/>
              <a:t>FACEBOOK ENGAGEMENT AND CONTENT TYPE  PREDICTIONS</a:t>
            </a:r>
            <a:endParaRPr lang="en-US" sz="3200" b="1" dirty="0"/>
          </a:p>
        </p:txBody>
      </p:sp>
      <p:sp>
        <p:nvSpPr>
          <p:cNvPr id="3" name="Content Placeholder 2"/>
          <p:cNvSpPr>
            <a:spLocks noGrp="1"/>
          </p:cNvSpPr>
          <p:nvPr>
            <p:ph idx="1"/>
          </p:nvPr>
        </p:nvSpPr>
        <p:spPr>
          <a:xfrm>
            <a:off x="838200" y="966651"/>
            <a:ext cx="10515600" cy="5210312"/>
          </a:xfrm>
        </p:spPr>
        <p:txBody>
          <a:bodyPr/>
          <a:lstStyle/>
          <a:p>
            <a:pPr marL="0" indent="0" algn="ctr">
              <a:buNone/>
            </a:pPr>
            <a:r>
              <a:rPr lang="en-US" b="1" dirty="0" smtClean="0"/>
              <a:t>     ENGAGEMENT PREDICTIONS</a:t>
            </a:r>
          </a:p>
          <a:p>
            <a:r>
              <a:rPr lang="en-US" sz="1600" dirty="0" smtClean="0"/>
              <a:t>Predictive </a:t>
            </a:r>
            <a:r>
              <a:rPr lang="en-US" sz="1600" dirty="0"/>
              <a:t>analytics is a powerful approach for extracting insights from data and guiding data-informed decision-making. In this notebook, I delve into predictive analysis using a Facebook dataset as the foundation. My primary focus is on predicting "Engagements</a:t>
            </a:r>
            <a:r>
              <a:rPr lang="en-US" sz="1600" dirty="0" smtClean="0"/>
              <a:t>,“ and “Content Type” </a:t>
            </a:r>
            <a:r>
              <a:rPr lang="en-US" sz="1600" dirty="0"/>
              <a:t>a critical metric in the realm of social media. Engagements encompass various interactions with content, such as likes, shares, reactions, comments, and saves. These interactions signify how many individuals have not only viewed but actively engaged with the content. I leverage the carefully selected features retained throughout my analysis to achieve these </a:t>
            </a:r>
            <a:r>
              <a:rPr lang="en-US" sz="1600" dirty="0" smtClean="0"/>
              <a:t>predictions.</a:t>
            </a:r>
          </a:p>
          <a:p>
            <a:r>
              <a:rPr lang="en-US" sz="1600" dirty="0" smtClean="0"/>
              <a:t>Mean Absolute Error </a:t>
            </a:r>
            <a:r>
              <a:rPr lang="en-US" sz="1600" dirty="0"/>
              <a:t>of Random Forest is </a:t>
            </a:r>
            <a:r>
              <a:rPr lang="en-US" b="1" dirty="0" smtClean="0"/>
              <a:t>3.1493</a:t>
            </a:r>
          </a:p>
          <a:p>
            <a:pPr marL="0" indent="0">
              <a:buNone/>
            </a:pPr>
            <a:endParaRPr lang="en-US" b="1" dirty="0" smtClean="0"/>
          </a:p>
          <a:p>
            <a:pPr marL="0" indent="0" algn="ctr">
              <a:buNone/>
            </a:pPr>
            <a:r>
              <a:rPr lang="en-US" b="1" dirty="0" smtClean="0"/>
              <a:t>CONTENT TYPE PREDICTIONS</a:t>
            </a:r>
          </a:p>
          <a:p>
            <a:pPr marL="0" indent="0" algn="ctr">
              <a:buNone/>
            </a:pPr>
            <a:endParaRPr lang="en-US" b="1" dirty="0" smtClean="0"/>
          </a:p>
          <a:p>
            <a:r>
              <a:rPr lang="en-US" sz="1600" dirty="0" smtClean="0"/>
              <a:t>The </a:t>
            </a:r>
            <a:r>
              <a:rPr lang="en-US" sz="1600" dirty="0"/>
              <a:t>a</a:t>
            </a:r>
            <a:r>
              <a:rPr lang="en-US" sz="1600" dirty="0" smtClean="0"/>
              <a:t>ccuracy of Random Forest Classifier is </a:t>
            </a:r>
            <a:r>
              <a:rPr lang="en-US" b="1" dirty="0" smtClean="0"/>
              <a:t>0.9982</a:t>
            </a:r>
            <a:endParaRPr lang="en-US" sz="1600" b="1" dirty="0" smtClean="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35106138"/>
      </p:ext>
    </p:extLst>
  </p:cSld>
  <p:clrMapOvr>
    <a:masterClrMapping/>
  </p:clrMapOvr>
  <mc:AlternateContent xmlns:mc="http://schemas.openxmlformats.org/markup-compatibility/2006">
    <mc:Choice xmlns:p14="http://schemas.microsoft.com/office/powerpoint/2010/main" Requires="p14">
      <p:transition spd="slow" p14:dur="2000" advTm="24218"/>
    </mc:Choice>
    <mc:Fallback>
      <p:transition spd="slow" advTm="2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005839"/>
          </a:xfrm>
        </p:spPr>
        <p:txBody>
          <a:bodyPr>
            <a:normAutofit/>
          </a:bodyPr>
          <a:lstStyle/>
          <a:p>
            <a:pPr algn="ctr"/>
            <a:r>
              <a:rPr lang="en-US" sz="2800" b="1" dirty="0" smtClean="0"/>
              <a:t>INSTAGRAM ENGAGEMENT AND CONTENT TYPE PREDICTION</a:t>
            </a:r>
            <a:endParaRPr lang="en-US" sz="2800" b="1" dirty="0"/>
          </a:p>
        </p:txBody>
      </p:sp>
      <p:sp>
        <p:nvSpPr>
          <p:cNvPr id="3" name="Content Placeholder 2"/>
          <p:cNvSpPr>
            <a:spLocks noGrp="1"/>
          </p:cNvSpPr>
          <p:nvPr>
            <p:ph idx="1"/>
          </p:nvPr>
        </p:nvSpPr>
        <p:spPr>
          <a:xfrm>
            <a:off x="838200" y="1005840"/>
            <a:ext cx="10515600" cy="5171123"/>
          </a:xfrm>
        </p:spPr>
        <p:txBody>
          <a:bodyPr/>
          <a:lstStyle/>
          <a:p>
            <a:pPr marL="0" indent="0" algn="ctr">
              <a:buNone/>
            </a:pPr>
            <a:r>
              <a:rPr lang="en-US" b="1" dirty="0"/>
              <a:t>ENGAGEMENT</a:t>
            </a:r>
            <a:r>
              <a:rPr lang="en-US" sz="1800" b="1" dirty="0"/>
              <a:t> </a:t>
            </a:r>
            <a:r>
              <a:rPr lang="en-US" b="1" dirty="0" smtClean="0"/>
              <a:t>PREDICTIONS</a:t>
            </a:r>
            <a:endParaRPr lang="en-US" dirty="0" smtClean="0"/>
          </a:p>
          <a:p>
            <a:r>
              <a:rPr lang="en-US" sz="1800" dirty="0" smtClean="0"/>
              <a:t>Predictive </a:t>
            </a:r>
            <a:r>
              <a:rPr lang="en-US" sz="1800" dirty="0"/>
              <a:t>analytics is a powerful approach for extracting insights from data and guiding data-informed decision-making. In this notebook, I delve into predictive analysis using a Instagram dataset as the foundation. My primary focus is on predicting "Engagements</a:t>
            </a:r>
            <a:r>
              <a:rPr lang="en-US" sz="1800" dirty="0" smtClean="0"/>
              <a:t>,“ and “Content Type” </a:t>
            </a:r>
            <a:r>
              <a:rPr lang="en-US" sz="1800" dirty="0"/>
              <a:t>a critical metric in the realm of social media. Engagements encompass various interactions with content, such as likes, shares, reactions, comments, and saves. These interactions signify how many individuals have not only viewed but actively engaged with the content. I leverage the carefully selected features retained throughout my analysis to achieve these </a:t>
            </a:r>
            <a:r>
              <a:rPr lang="en-US" sz="1800" dirty="0" smtClean="0"/>
              <a:t>predictions. Random Forest Model performed best in my Models </a:t>
            </a:r>
          </a:p>
          <a:p>
            <a:r>
              <a:rPr lang="en-US" sz="1600" dirty="0" smtClean="0"/>
              <a:t>Mean Absolute Error </a:t>
            </a:r>
            <a:r>
              <a:rPr lang="en-US" sz="1600" dirty="0"/>
              <a:t>of Random </a:t>
            </a:r>
            <a:r>
              <a:rPr lang="en-US" sz="1600" dirty="0" smtClean="0"/>
              <a:t>Forest Regressor  </a:t>
            </a:r>
            <a:r>
              <a:rPr lang="en-US" sz="1600" dirty="0"/>
              <a:t>is </a:t>
            </a:r>
            <a:r>
              <a:rPr lang="en-US" b="1" dirty="0" smtClean="0"/>
              <a:t>1.6740</a:t>
            </a:r>
          </a:p>
          <a:p>
            <a:pPr algn="ctr"/>
            <a:endParaRPr lang="en-US" sz="1800" b="1" dirty="0"/>
          </a:p>
          <a:p>
            <a:pPr marL="0" indent="0" algn="ctr">
              <a:buNone/>
            </a:pPr>
            <a:r>
              <a:rPr lang="en-US" b="1" dirty="0"/>
              <a:t>CONTENT TYPE </a:t>
            </a:r>
            <a:r>
              <a:rPr lang="en-US" b="1" dirty="0" smtClean="0"/>
              <a:t>PREDICTIONS</a:t>
            </a:r>
          </a:p>
          <a:p>
            <a:r>
              <a:rPr lang="en-US" sz="1600" dirty="0"/>
              <a:t>Accuracy of </a:t>
            </a:r>
            <a:r>
              <a:rPr lang="en-US" sz="1600" dirty="0" smtClean="0"/>
              <a:t>Random Forest Classifier </a:t>
            </a:r>
            <a:r>
              <a:rPr lang="en-US" sz="1600" dirty="0"/>
              <a:t>is </a:t>
            </a:r>
            <a:r>
              <a:rPr lang="en-US" b="1" dirty="0"/>
              <a:t>0.9971</a:t>
            </a:r>
          </a:p>
          <a:p>
            <a:pPr marL="0" indent="0" algn="ctr">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50345706"/>
      </p:ext>
    </p:extLst>
  </p:cSld>
  <p:clrMapOvr>
    <a:masterClrMapping/>
  </p:clrMapOvr>
  <mc:AlternateContent xmlns:mc="http://schemas.openxmlformats.org/markup-compatibility/2006">
    <mc:Choice xmlns:p14="http://schemas.microsoft.com/office/powerpoint/2010/main" Requires="p14">
      <p:transition spd="slow" p14:dur="2000" advTm="8227"/>
    </mc:Choice>
    <mc:Fallback>
      <p:transition spd="slow" advTm="8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0630"/>
            <a:ext cx="10515600" cy="770708"/>
          </a:xfrm>
        </p:spPr>
        <p:txBody>
          <a:bodyPr>
            <a:normAutofit/>
          </a:bodyPr>
          <a:lstStyle/>
          <a:p>
            <a:pPr algn="ctr"/>
            <a:r>
              <a:rPr lang="en-US" sz="2800" b="1" dirty="0" smtClean="0"/>
              <a:t>TWITTER ENGAGEMENT AND CONTENT TYPE PREDICTIONS</a:t>
            </a:r>
            <a:endParaRPr lang="en-US" sz="2800" b="1" dirty="0"/>
          </a:p>
        </p:txBody>
      </p:sp>
      <p:sp>
        <p:nvSpPr>
          <p:cNvPr id="3" name="Content Placeholder 2"/>
          <p:cNvSpPr>
            <a:spLocks noGrp="1"/>
          </p:cNvSpPr>
          <p:nvPr>
            <p:ph idx="1"/>
          </p:nvPr>
        </p:nvSpPr>
        <p:spPr>
          <a:xfrm>
            <a:off x="838200" y="1058091"/>
            <a:ext cx="10515600" cy="5118872"/>
          </a:xfrm>
        </p:spPr>
        <p:txBody>
          <a:bodyPr/>
          <a:lstStyle/>
          <a:p>
            <a:pPr marL="0" indent="0" algn="ctr">
              <a:buNone/>
            </a:pPr>
            <a:endParaRPr lang="en-US" sz="1800" b="1" dirty="0" smtClean="0"/>
          </a:p>
          <a:p>
            <a:pPr marL="0" indent="0" algn="ctr">
              <a:buNone/>
            </a:pPr>
            <a:r>
              <a:rPr lang="en-US" b="1" dirty="0" smtClean="0"/>
              <a:t>ENGAGEMENT PREDICTIONS</a:t>
            </a:r>
          </a:p>
          <a:p>
            <a:r>
              <a:rPr lang="en-US" sz="1600" dirty="0" smtClean="0"/>
              <a:t>Predictive </a:t>
            </a:r>
            <a:r>
              <a:rPr lang="en-US" sz="1600" dirty="0"/>
              <a:t>analytics is a powerful approach for extracting insights from data and guiding data-informed decision-making. In this notebook, I delve into predictive analysis using a Twitter dataset as the foundation. My primary focus is on predicting "Engagements," </a:t>
            </a:r>
            <a:r>
              <a:rPr lang="en-US" sz="1600" dirty="0" smtClean="0"/>
              <a:t>and “Content Type” </a:t>
            </a:r>
            <a:r>
              <a:rPr lang="en-US" sz="1600" dirty="0"/>
              <a:t>critical </a:t>
            </a:r>
            <a:r>
              <a:rPr lang="en-US" sz="1600" dirty="0" smtClean="0"/>
              <a:t>metrics </a:t>
            </a:r>
            <a:r>
              <a:rPr lang="en-US" sz="1600" dirty="0"/>
              <a:t>in the realm of social media. Engagements encompass various interactions with content, such as likes, shares, reactions, and comments. These interactions signify how many individuals have not only viewed but actively engaged with the content. I leverage the carefully selected features retained throughout my analysis to achieve these predictions</a:t>
            </a:r>
            <a:r>
              <a:rPr lang="en-US" sz="1600" dirty="0" smtClean="0"/>
              <a:t>.</a:t>
            </a:r>
          </a:p>
          <a:p>
            <a:r>
              <a:rPr lang="en-US" sz="1600" dirty="0" smtClean="0"/>
              <a:t>Mean Absolute Error </a:t>
            </a:r>
            <a:r>
              <a:rPr lang="en-US" sz="1600" dirty="0"/>
              <a:t>of Random Forest is </a:t>
            </a:r>
            <a:r>
              <a:rPr lang="en-US" sz="1600" dirty="0" smtClean="0"/>
              <a:t> </a:t>
            </a:r>
            <a:r>
              <a:rPr lang="en-US" b="1" dirty="0" smtClean="0"/>
              <a:t>2.2019</a:t>
            </a:r>
          </a:p>
          <a:p>
            <a:endParaRPr lang="en-US" sz="1600" b="1" dirty="0"/>
          </a:p>
          <a:p>
            <a:pPr marL="0" indent="0" algn="ctr">
              <a:buNone/>
            </a:pPr>
            <a:r>
              <a:rPr lang="en-US" b="1" dirty="0"/>
              <a:t>CONTENT TYPE </a:t>
            </a:r>
            <a:r>
              <a:rPr lang="en-US" b="1" dirty="0" smtClean="0"/>
              <a:t>PREDICTIONS</a:t>
            </a:r>
          </a:p>
          <a:p>
            <a:r>
              <a:rPr lang="en-US" sz="1600" dirty="0" smtClean="0"/>
              <a:t>Accuracy of Random Forest Classifier is  </a:t>
            </a:r>
            <a:r>
              <a:rPr lang="en-US" b="1" dirty="0" smtClean="0"/>
              <a:t>0.9988</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02184048"/>
      </p:ext>
    </p:extLst>
  </p:cSld>
  <p:clrMapOvr>
    <a:masterClrMapping/>
  </p:clrMapOvr>
  <mc:AlternateContent xmlns:mc="http://schemas.openxmlformats.org/markup-compatibility/2006">
    <mc:Choice xmlns:p14="http://schemas.microsoft.com/office/powerpoint/2010/main" Requires="p14">
      <p:transition spd="slow" p14:dur="2000" advTm="1997"/>
    </mc:Choice>
    <mc:Fallback>
      <p:transition spd="slow" advTm="1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4326" y="257176"/>
            <a:ext cx="10515600" cy="757238"/>
          </a:xfrm>
        </p:spPr>
        <p:txBody>
          <a:bodyPr>
            <a:normAutofit/>
          </a:bodyPr>
          <a:lstStyle/>
          <a:p>
            <a:pPr algn="ctr"/>
            <a:r>
              <a:rPr lang="en-US" sz="2800" b="1" dirty="0" smtClean="0"/>
              <a:t>LINKEDIN ENGAGEMENT AND CONTENT TYPE PREDICTIONS</a:t>
            </a:r>
            <a:endParaRPr lang="en-US" sz="2800" b="1" dirty="0"/>
          </a:p>
        </p:txBody>
      </p:sp>
      <p:sp>
        <p:nvSpPr>
          <p:cNvPr id="3" name="Content Placeholder 2"/>
          <p:cNvSpPr>
            <a:spLocks noGrp="1"/>
          </p:cNvSpPr>
          <p:nvPr>
            <p:ph idx="1"/>
          </p:nvPr>
        </p:nvSpPr>
        <p:spPr>
          <a:xfrm>
            <a:off x="1034143" y="1271589"/>
            <a:ext cx="10515600" cy="4614862"/>
          </a:xfrm>
        </p:spPr>
        <p:txBody>
          <a:bodyPr/>
          <a:lstStyle/>
          <a:p>
            <a:pPr marL="0" indent="0" algn="ctr">
              <a:buNone/>
            </a:pPr>
            <a:r>
              <a:rPr lang="en-US" b="1" dirty="0"/>
              <a:t>ENGAGEMENT </a:t>
            </a:r>
            <a:r>
              <a:rPr lang="en-US" b="1" dirty="0" smtClean="0"/>
              <a:t>PREDICTIONS</a:t>
            </a:r>
            <a:endParaRPr lang="en-US" dirty="0" smtClean="0"/>
          </a:p>
          <a:p>
            <a:r>
              <a:rPr lang="en-US" sz="1600" dirty="0" smtClean="0"/>
              <a:t>Predictive </a:t>
            </a:r>
            <a:r>
              <a:rPr lang="en-US" sz="1600" dirty="0"/>
              <a:t>analytics is a powerful approach for extracting insights from data and guiding data-informed decision-making. In this notebook, I delve into predictive analysis using a LinkedIn dataset as the foundation. My primary focus is on predicting "Engagements</a:t>
            </a:r>
            <a:r>
              <a:rPr lang="en-US" sz="1600" dirty="0" smtClean="0"/>
              <a:t>,“ and “Content Type” </a:t>
            </a:r>
            <a:r>
              <a:rPr lang="en-US" sz="1600" dirty="0"/>
              <a:t>a critical metric in the realm of social media. Engagements encompass various interactions with content, such as likes, shares, reactions, comments, and saves. These interactions signify how many individuals have not only viewed but actively engaged with the content. I leverage the carefully selected features retained throughout my analysis to achieve these predictions</a:t>
            </a:r>
            <a:r>
              <a:rPr lang="en-US" sz="1600" dirty="0" smtClean="0"/>
              <a:t>.</a:t>
            </a:r>
          </a:p>
          <a:p>
            <a:r>
              <a:rPr lang="en-US" sz="1600" dirty="0" smtClean="0"/>
              <a:t>Mean Absolute Error </a:t>
            </a:r>
            <a:r>
              <a:rPr lang="en-US" sz="1600" dirty="0"/>
              <a:t>of </a:t>
            </a:r>
            <a:r>
              <a:rPr lang="en-US" sz="1600" dirty="0" smtClean="0"/>
              <a:t>Gradient Boosting Regressor is </a:t>
            </a:r>
            <a:r>
              <a:rPr lang="en-US" b="1" dirty="0" smtClean="0"/>
              <a:t>2.2247</a:t>
            </a:r>
          </a:p>
          <a:p>
            <a:endParaRPr lang="en-US" sz="1600" b="1" dirty="0"/>
          </a:p>
          <a:p>
            <a:pPr marL="0" indent="0" algn="ctr">
              <a:buNone/>
            </a:pPr>
            <a:r>
              <a:rPr lang="en-US" b="1" dirty="0"/>
              <a:t>CONTENT TYPE </a:t>
            </a:r>
            <a:r>
              <a:rPr lang="en-US" b="1" dirty="0" smtClean="0"/>
              <a:t>PREDICTIONS</a:t>
            </a:r>
          </a:p>
          <a:p>
            <a:r>
              <a:rPr lang="en-US" sz="1600" dirty="0"/>
              <a:t>Accuracy of </a:t>
            </a:r>
            <a:r>
              <a:rPr lang="en-US" sz="1600" dirty="0" smtClean="0"/>
              <a:t>Random Forest Classifier </a:t>
            </a:r>
            <a:r>
              <a:rPr lang="en-US" sz="1600" dirty="0"/>
              <a:t>is </a:t>
            </a:r>
            <a:r>
              <a:rPr lang="en-US" b="1" dirty="0"/>
              <a:t>0.9994</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1355305"/>
      </p:ext>
    </p:extLst>
  </p:cSld>
  <p:clrMapOvr>
    <a:masterClrMapping/>
  </p:clrMapOvr>
  <mc:AlternateContent xmlns:mc="http://schemas.openxmlformats.org/markup-compatibility/2006">
    <mc:Choice xmlns:p14="http://schemas.microsoft.com/office/powerpoint/2010/main" Requires="p14">
      <p:transition spd="slow" p14:dur="2000" advTm="9084"/>
    </mc:Choice>
    <mc:Fallback>
      <p:transition spd="slow" advTm="9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91440"/>
            <a:ext cx="10515600" cy="666206"/>
          </a:xfrm>
        </p:spPr>
        <p:txBody>
          <a:bodyPr>
            <a:normAutofit/>
          </a:bodyPr>
          <a:lstStyle/>
          <a:p>
            <a:pPr algn="ctr"/>
            <a:r>
              <a:rPr lang="en-US" sz="3600" b="1" dirty="0" smtClean="0"/>
              <a:t>Impression Analysis</a:t>
            </a:r>
            <a:endParaRPr lang="en-US" sz="3600" b="1" dirty="0"/>
          </a:p>
        </p:txBody>
      </p:sp>
      <p:sp>
        <p:nvSpPr>
          <p:cNvPr id="3" name="Content Placeholder 2"/>
          <p:cNvSpPr>
            <a:spLocks noGrp="1"/>
          </p:cNvSpPr>
          <p:nvPr>
            <p:ph idx="1"/>
          </p:nvPr>
        </p:nvSpPr>
        <p:spPr>
          <a:xfrm>
            <a:off x="838200" y="574766"/>
            <a:ext cx="10515600" cy="6283234"/>
          </a:xfrm>
        </p:spPr>
        <p:txBody>
          <a:bodyPr>
            <a:normAutofit/>
          </a:bodyPr>
          <a:lstStyle/>
          <a:p>
            <a:pPr lvl="1"/>
            <a:r>
              <a:rPr lang="en-US" sz="1600" dirty="0"/>
              <a:t>Photos outperform other content types, achieving the highest impressions, including Impressions, Viral Impressions, Non-viral Impressions, Fan Impressions, Non-fan Impressions, Reach, Viral Reach, Non-viral Reach, and Fan Reach, while links receive the lowest number of impressions.</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588" y="1371600"/>
            <a:ext cx="9522828" cy="521208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45962392"/>
      </p:ext>
    </p:extLst>
  </p:cSld>
  <p:clrMapOvr>
    <a:masterClrMapping/>
  </p:clrMapOvr>
  <mc:AlternateContent xmlns:mc="http://schemas.openxmlformats.org/markup-compatibility/2006">
    <mc:Choice xmlns:p14="http://schemas.microsoft.com/office/powerpoint/2010/main" Requires="p14">
      <p:transition spd="slow" p14:dur="2000" advTm="21216"/>
    </mc:Choice>
    <mc:Fallback>
      <p:transition spd="slow" advTm="21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04948"/>
          </a:xfrm>
        </p:spPr>
        <p:txBody>
          <a:bodyPr>
            <a:normAutofit fontScale="90000"/>
          </a:bodyPr>
          <a:lstStyle/>
          <a:p>
            <a:pPr algn="ctr"/>
            <a:r>
              <a:rPr lang="en-US" sz="3600" b="1" dirty="0" smtClean="0"/>
              <a:t>INSIGHTS UNCOVERED</a:t>
            </a:r>
            <a:endParaRPr lang="en-US" sz="3600" b="1" dirty="0"/>
          </a:p>
        </p:txBody>
      </p:sp>
      <p:sp>
        <p:nvSpPr>
          <p:cNvPr id="3" name="Content Placeholder 2"/>
          <p:cNvSpPr>
            <a:spLocks noGrp="1"/>
          </p:cNvSpPr>
          <p:nvPr>
            <p:ph idx="1"/>
          </p:nvPr>
        </p:nvSpPr>
        <p:spPr>
          <a:xfrm>
            <a:off x="838200" y="404948"/>
            <a:ext cx="10515600" cy="6335485"/>
          </a:xfrm>
        </p:spPr>
        <p:txBody>
          <a:bodyPr>
            <a:normAutofit/>
          </a:bodyPr>
          <a:lstStyle/>
          <a:p>
            <a:r>
              <a:rPr lang="en-US" sz="1600" b="1" dirty="0" smtClean="0"/>
              <a:t>Facebook</a:t>
            </a:r>
            <a:r>
              <a:rPr lang="en-US" sz="1600" dirty="0" smtClean="0"/>
              <a:t> is the leading in user engagement with </a:t>
            </a:r>
            <a:r>
              <a:rPr lang="en-US" sz="1600" b="1" dirty="0" smtClean="0"/>
              <a:t>46 million </a:t>
            </a:r>
            <a:r>
              <a:rPr lang="en-US" sz="1600" dirty="0" smtClean="0"/>
              <a:t>reach, second in rank is </a:t>
            </a:r>
            <a:r>
              <a:rPr lang="en-US" sz="1600" b="1" dirty="0" smtClean="0"/>
              <a:t>Instagram</a:t>
            </a:r>
            <a:r>
              <a:rPr lang="en-US" sz="1600" dirty="0" smtClean="0"/>
              <a:t> with</a:t>
            </a:r>
            <a:r>
              <a:rPr lang="en-US" sz="1600" b="1" dirty="0" smtClean="0"/>
              <a:t> 13 </a:t>
            </a:r>
            <a:r>
              <a:rPr lang="en-US" sz="1600" dirty="0" smtClean="0"/>
              <a:t>million, </a:t>
            </a:r>
            <a:r>
              <a:rPr lang="en-US" sz="1600" b="1" dirty="0" smtClean="0"/>
              <a:t>Twitter</a:t>
            </a:r>
            <a:r>
              <a:rPr lang="en-US" sz="1600" dirty="0" smtClean="0"/>
              <a:t> with </a:t>
            </a:r>
            <a:r>
              <a:rPr lang="en-US" sz="1600" b="1" dirty="0" smtClean="0"/>
              <a:t>158K</a:t>
            </a:r>
            <a:r>
              <a:rPr lang="en-US" sz="1600" dirty="0" smtClean="0"/>
              <a:t>, and least is </a:t>
            </a:r>
            <a:r>
              <a:rPr lang="en-US" sz="1600" b="1" dirty="0" smtClean="0"/>
              <a:t>LinkedIn</a:t>
            </a:r>
            <a:r>
              <a:rPr lang="en-US" sz="1600" dirty="0" smtClean="0"/>
              <a:t> with </a:t>
            </a:r>
            <a:r>
              <a:rPr lang="en-US" sz="1600" b="1" dirty="0" smtClean="0"/>
              <a:t>100K</a:t>
            </a:r>
            <a:r>
              <a:rPr lang="en-US" sz="1600" dirty="0" smtClean="0"/>
              <a:t>.</a:t>
            </a:r>
          </a:p>
          <a:p>
            <a:r>
              <a:rPr lang="en-US" sz="1600" dirty="0" smtClean="0"/>
              <a:t>Most people engage with content on all platforms from </a:t>
            </a:r>
            <a:r>
              <a:rPr lang="en-US" sz="1600" b="1" dirty="0" smtClean="0"/>
              <a:t>10 am to 4 pm </a:t>
            </a:r>
            <a:r>
              <a:rPr lang="en-US" sz="1600" dirty="0" smtClean="0"/>
              <a:t>and the least engagements are made early in the morning and late in the evenings.</a:t>
            </a:r>
          </a:p>
          <a:p>
            <a:r>
              <a:rPr lang="en-US" sz="1600" dirty="0" smtClean="0"/>
              <a:t> Photos are the most engaged content type on Facebook, Twitter, and Instagram. </a:t>
            </a:r>
          </a:p>
          <a:p>
            <a:r>
              <a:rPr lang="en-US" sz="1600" dirty="0" smtClean="0"/>
              <a:t>Polls and documents are the most engaged on LinkedIn.</a:t>
            </a:r>
          </a:p>
          <a:p>
            <a:r>
              <a:rPr lang="en-US" sz="1600" dirty="0"/>
              <a:t>M</a:t>
            </a:r>
            <a:r>
              <a:rPr lang="en-US" sz="1600" dirty="0" smtClean="0"/>
              <a:t>ost people react to polls, videos, and photos.</a:t>
            </a:r>
          </a:p>
          <a:p>
            <a:r>
              <a:rPr lang="en-US" sz="1600" dirty="0" smtClean="0"/>
              <a:t>Most people comment on polls, texts, and videos. </a:t>
            </a:r>
          </a:p>
          <a:p>
            <a:r>
              <a:rPr lang="en-US" sz="1600" dirty="0" smtClean="0"/>
              <a:t>The least engaging content types on Facebook are links and texts.</a:t>
            </a:r>
          </a:p>
          <a:p>
            <a:r>
              <a:rPr lang="en-US" sz="1600" dirty="0" smtClean="0"/>
              <a:t>The </a:t>
            </a:r>
            <a:r>
              <a:rPr lang="en-US" sz="1600" dirty="0"/>
              <a:t>least </a:t>
            </a:r>
            <a:r>
              <a:rPr lang="en-US" sz="1600" dirty="0" smtClean="0"/>
              <a:t>engaging </a:t>
            </a:r>
            <a:r>
              <a:rPr lang="en-US" sz="1600" dirty="0"/>
              <a:t>content types on </a:t>
            </a:r>
            <a:r>
              <a:rPr lang="en-US" sz="1600" dirty="0" smtClean="0"/>
              <a:t>Instagram </a:t>
            </a:r>
            <a:r>
              <a:rPr lang="en-US" sz="1600" dirty="0"/>
              <a:t>are </a:t>
            </a:r>
            <a:r>
              <a:rPr lang="en-US" sz="1600" dirty="0" smtClean="0"/>
              <a:t>carousels and videos.</a:t>
            </a:r>
          </a:p>
          <a:p>
            <a:r>
              <a:rPr lang="en-US" sz="1600" dirty="0"/>
              <a:t>The least </a:t>
            </a:r>
            <a:r>
              <a:rPr lang="en-US" sz="1600" dirty="0" smtClean="0"/>
              <a:t>engaging </a:t>
            </a:r>
            <a:r>
              <a:rPr lang="en-US" sz="1600" dirty="0"/>
              <a:t>content types on </a:t>
            </a:r>
            <a:r>
              <a:rPr lang="en-US" sz="1600" dirty="0" smtClean="0"/>
              <a:t>Twitter </a:t>
            </a:r>
            <a:r>
              <a:rPr lang="en-US" sz="1600" dirty="0"/>
              <a:t>are links and texts.</a:t>
            </a:r>
          </a:p>
          <a:p>
            <a:r>
              <a:rPr lang="en-US" sz="1600" dirty="0"/>
              <a:t>The least </a:t>
            </a:r>
            <a:r>
              <a:rPr lang="en-US" sz="1600" dirty="0" smtClean="0"/>
              <a:t>engaging </a:t>
            </a:r>
            <a:r>
              <a:rPr lang="en-US" sz="1600" dirty="0"/>
              <a:t>content types on </a:t>
            </a:r>
            <a:r>
              <a:rPr lang="en-US" sz="1600" dirty="0" smtClean="0"/>
              <a:t>LinkedIn </a:t>
            </a:r>
            <a:r>
              <a:rPr lang="en-US" sz="1600" dirty="0"/>
              <a:t>are links and texts</a:t>
            </a:r>
            <a:r>
              <a:rPr lang="en-US" sz="1600" dirty="0" smtClean="0"/>
              <a:t>.</a:t>
            </a:r>
          </a:p>
          <a:p>
            <a:r>
              <a:rPr lang="en-US" sz="1600" dirty="0" smtClean="0"/>
              <a:t>Most people engage with posts on Instagram sent by “others”, Araminde Salami and Blessing Ubah.</a:t>
            </a:r>
          </a:p>
          <a:p>
            <a:r>
              <a:rPr lang="en-US" sz="1600" dirty="0"/>
              <a:t>Most people </a:t>
            </a:r>
            <a:r>
              <a:rPr lang="en-US" sz="1600" dirty="0" smtClean="0"/>
              <a:t>engage </a:t>
            </a:r>
            <a:r>
              <a:rPr lang="en-US" sz="1600" dirty="0"/>
              <a:t>with posts on </a:t>
            </a:r>
            <a:r>
              <a:rPr lang="en-US" sz="1600" dirty="0" smtClean="0"/>
              <a:t>Twitter </a:t>
            </a:r>
            <a:r>
              <a:rPr lang="en-US" sz="1600" dirty="0"/>
              <a:t>sent by “others</a:t>
            </a:r>
            <a:r>
              <a:rPr lang="en-US" sz="1600" dirty="0" smtClean="0"/>
              <a:t>” and Sophia Amuka.</a:t>
            </a:r>
          </a:p>
          <a:p>
            <a:r>
              <a:rPr lang="en-US" sz="1600" dirty="0"/>
              <a:t>Most people </a:t>
            </a:r>
            <a:r>
              <a:rPr lang="en-US" sz="1600" dirty="0" smtClean="0"/>
              <a:t>engage </a:t>
            </a:r>
            <a:r>
              <a:rPr lang="en-US" sz="1600" dirty="0"/>
              <a:t>with posts on </a:t>
            </a:r>
            <a:r>
              <a:rPr lang="en-US" sz="1600" dirty="0" smtClean="0"/>
              <a:t>LinkedIn </a:t>
            </a:r>
            <a:r>
              <a:rPr lang="en-US" sz="1600" dirty="0"/>
              <a:t>sent by “others</a:t>
            </a:r>
            <a:r>
              <a:rPr lang="en-US" sz="1600" dirty="0" smtClean="0"/>
              <a:t>”,</a:t>
            </a:r>
            <a:r>
              <a:rPr lang="en-US" sz="1600" dirty="0"/>
              <a:t> Sophia </a:t>
            </a:r>
            <a:r>
              <a:rPr lang="en-US" sz="1600" dirty="0" smtClean="0"/>
              <a:t>Amuka, and </a:t>
            </a:r>
            <a:r>
              <a:rPr lang="en-US" sz="1600" dirty="0"/>
              <a:t>Blessing Ubah</a:t>
            </a:r>
            <a:r>
              <a:rPr lang="en-US" sz="1600" dirty="0" smtClean="0"/>
              <a:t>.</a:t>
            </a:r>
          </a:p>
          <a:p>
            <a:r>
              <a:rPr lang="en-US" sz="1600" dirty="0" smtClean="0"/>
              <a:t>Facebook’s mean absolute error on engagement and accuracy of content type prediction was  3.1493 and 0.9982.</a:t>
            </a:r>
          </a:p>
          <a:p>
            <a:r>
              <a:rPr lang="en-US" sz="1600" dirty="0" smtClean="0"/>
              <a:t>Instagram's </a:t>
            </a:r>
            <a:r>
              <a:rPr lang="en-US" sz="1600" dirty="0"/>
              <a:t>mean absolute error on engagement and accuracy of content type prediction was  </a:t>
            </a:r>
            <a:r>
              <a:rPr lang="en-US" sz="1600" dirty="0" smtClean="0"/>
              <a:t>1.6740 </a:t>
            </a:r>
            <a:r>
              <a:rPr lang="en-US" sz="1600" dirty="0"/>
              <a:t>and </a:t>
            </a:r>
            <a:r>
              <a:rPr lang="en-US" sz="1600" dirty="0" smtClean="0"/>
              <a:t>0.9971</a:t>
            </a:r>
          </a:p>
          <a:p>
            <a:r>
              <a:rPr lang="en-US" sz="1600" dirty="0" smtClean="0"/>
              <a:t>Twitter’s </a:t>
            </a:r>
            <a:r>
              <a:rPr lang="en-US" sz="1600" dirty="0"/>
              <a:t>mean absolute error on engagement and accuracy of content type prediction was </a:t>
            </a:r>
            <a:r>
              <a:rPr lang="en-US" sz="1600" dirty="0" smtClean="0"/>
              <a:t>2.2247  and 0.9994.</a:t>
            </a:r>
          </a:p>
          <a:p>
            <a:r>
              <a:rPr lang="en-US" sz="1600" dirty="0" smtClean="0"/>
              <a:t>LinkedIn’s </a:t>
            </a:r>
            <a:r>
              <a:rPr lang="en-US" sz="1600" dirty="0"/>
              <a:t>mean absolute error on engagement and accuracy of content type prediction was </a:t>
            </a:r>
            <a:r>
              <a:rPr lang="en-US" sz="1600" dirty="0" smtClean="0"/>
              <a:t>2.2019 and 0.9988.</a:t>
            </a:r>
          </a:p>
          <a:p>
            <a:endParaRPr lang="en-US" sz="1600" dirty="0" smtClean="0"/>
          </a:p>
          <a:p>
            <a:endParaRPr lang="en-US" sz="1600" dirty="0" smtClean="0"/>
          </a:p>
          <a:p>
            <a:endParaRPr lang="en-US" sz="1800" dirty="0"/>
          </a:p>
          <a:p>
            <a:endParaRPr lang="en-US" dirty="0"/>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93649883"/>
      </p:ext>
    </p:extLst>
  </p:cSld>
  <p:clrMapOvr>
    <a:masterClrMapping/>
  </p:clrMapOvr>
  <mc:AlternateContent xmlns:mc="http://schemas.openxmlformats.org/markup-compatibility/2006">
    <mc:Choice xmlns:p14="http://schemas.microsoft.com/office/powerpoint/2010/main" Requires="p14">
      <p:transition spd="slow" p14:dur="2000" advTm="69563"/>
    </mc:Choice>
    <mc:Fallback>
      <p:transition spd="slow" advTm="69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57200"/>
          </a:xfrm>
        </p:spPr>
        <p:txBody>
          <a:bodyPr>
            <a:normAutofit fontScale="90000"/>
          </a:bodyPr>
          <a:lstStyle/>
          <a:p>
            <a:pPr algn="ctr"/>
            <a:r>
              <a:rPr lang="en-US" sz="3600" b="1" dirty="0" smtClean="0"/>
              <a:t>RECOMMENDATIONS FROM INSIGHTS UNCOVERED</a:t>
            </a:r>
            <a:endParaRPr lang="en-US" sz="3600" b="1" dirty="0"/>
          </a:p>
        </p:txBody>
      </p:sp>
      <p:sp>
        <p:nvSpPr>
          <p:cNvPr id="3" name="Content Placeholder 2"/>
          <p:cNvSpPr>
            <a:spLocks noGrp="1"/>
          </p:cNvSpPr>
          <p:nvPr>
            <p:ph idx="1"/>
          </p:nvPr>
        </p:nvSpPr>
        <p:spPr>
          <a:xfrm>
            <a:off x="1008018" y="627016"/>
            <a:ext cx="10515600" cy="6126481"/>
          </a:xfrm>
        </p:spPr>
        <p:txBody>
          <a:bodyPr>
            <a:normAutofit lnSpcReduction="10000"/>
          </a:bodyPr>
          <a:lstStyle/>
          <a:p>
            <a:r>
              <a:rPr lang="en-US" sz="1800" dirty="0"/>
              <a:t>Leverage Facebook's strong engagement to continue building your brand presence and consider strategies to boost engagement on Instagram and </a:t>
            </a:r>
            <a:r>
              <a:rPr lang="en-US" sz="1800" dirty="0" smtClean="0"/>
              <a:t>Twitter.</a:t>
            </a:r>
          </a:p>
          <a:p>
            <a:r>
              <a:rPr lang="en-US" sz="1800" dirty="0"/>
              <a:t>Incorporate </a:t>
            </a:r>
            <a:r>
              <a:rPr lang="en-US" sz="1800" dirty="0" smtClean="0"/>
              <a:t>high-quality photos within the texts and links to enhance user engagement, since most users engage with photos.</a:t>
            </a:r>
          </a:p>
          <a:p>
            <a:r>
              <a:rPr lang="en-US" sz="1800" dirty="0" smtClean="0"/>
              <a:t>Schedule </a:t>
            </a:r>
            <a:r>
              <a:rPr lang="en-US" sz="1800" dirty="0"/>
              <a:t>your content to align with peak engagement times to maximize reach and impact</a:t>
            </a:r>
            <a:r>
              <a:rPr lang="en-US" sz="1800" dirty="0" smtClean="0"/>
              <a:t>.</a:t>
            </a:r>
          </a:p>
          <a:p>
            <a:r>
              <a:rPr lang="en-US" sz="1800" dirty="0"/>
              <a:t>Invest in visual content like photos and videos across platforms. On LinkedIn, prioritize sharing polls and informative documents to boost engagement</a:t>
            </a:r>
            <a:r>
              <a:rPr lang="en-US" sz="1800" dirty="0" smtClean="0"/>
              <a:t>.</a:t>
            </a:r>
            <a:r>
              <a:rPr lang="en-US" sz="1800" dirty="0"/>
              <a:t> Create engaging polls and video content to encourage user reactions and increase </a:t>
            </a:r>
            <a:r>
              <a:rPr lang="en-US" sz="1800" dirty="0" smtClean="0"/>
              <a:t>interaction.</a:t>
            </a:r>
          </a:p>
          <a:p>
            <a:r>
              <a:rPr lang="en-US" sz="1800" dirty="0" smtClean="0"/>
              <a:t>Collaborate </a:t>
            </a:r>
            <a:r>
              <a:rPr lang="en-US" sz="1800" dirty="0"/>
              <a:t>with these top-engaging </a:t>
            </a:r>
            <a:r>
              <a:rPr lang="en-US" sz="1800" dirty="0" smtClean="0"/>
              <a:t>profiles (sent by ) </a:t>
            </a:r>
            <a:r>
              <a:rPr lang="en-US" sz="1800" dirty="0"/>
              <a:t>to increase your reach and engagement. Their audience trust can benefit your brand</a:t>
            </a:r>
            <a:r>
              <a:rPr lang="en-US" sz="1800" dirty="0" smtClean="0"/>
              <a:t>. </a:t>
            </a:r>
            <a:endParaRPr lang="en-US" sz="1800" dirty="0"/>
          </a:p>
          <a:p>
            <a:r>
              <a:rPr lang="en-US" sz="1800" dirty="0" smtClean="0"/>
              <a:t>Share these insights with the company’s social media managers, and train and mentor them on how to engage with your users across different social media platforms.</a:t>
            </a:r>
          </a:p>
          <a:p>
            <a:r>
              <a:rPr lang="en-US" sz="1800" dirty="0"/>
              <a:t>Create a series of visually engaging images that together tell a story or convey a message.</a:t>
            </a:r>
          </a:p>
          <a:p>
            <a:r>
              <a:rPr lang="en-US" sz="1800" dirty="0" smtClean="0"/>
              <a:t>Encourage </a:t>
            </a:r>
            <a:r>
              <a:rPr lang="en-US" sz="1800" dirty="0"/>
              <a:t>discussions by using polls and thought-provoking text content. Respond to comments to foster </a:t>
            </a:r>
            <a:r>
              <a:rPr lang="en-US" sz="1800" dirty="0" smtClean="0"/>
              <a:t>engagement, in the polls and suggest questions like “ What was your worst interaction with StanbicIBTC”</a:t>
            </a:r>
          </a:p>
          <a:p>
            <a:r>
              <a:rPr lang="en-US" sz="1800" dirty="0" smtClean="0"/>
              <a:t>Use advertising techniques such as LinkedIn Ads to reach out to your audience.</a:t>
            </a:r>
          </a:p>
          <a:p>
            <a:r>
              <a:rPr lang="en-US" sz="1800" dirty="0"/>
              <a:t>Focus on Content Quality on </a:t>
            </a:r>
            <a:r>
              <a:rPr lang="en-US" sz="1800" dirty="0" smtClean="0"/>
              <a:t>Facebook.</a:t>
            </a:r>
          </a:p>
          <a:p>
            <a:r>
              <a:rPr lang="en-US" sz="1800" dirty="0"/>
              <a:t>Optimize Content Strategy for </a:t>
            </a:r>
            <a:r>
              <a:rPr lang="en-US" sz="1800" dirty="0" smtClean="0"/>
              <a:t>Instagram.</a:t>
            </a:r>
          </a:p>
          <a:p>
            <a:r>
              <a:rPr lang="en-US" sz="1800" dirty="0"/>
              <a:t>Refine Engagement Strategies on </a:t>
            </a:r>
            <a:r>
              <a:rPr lang="en-US" sz="1800" dirty="0" smtClean="0"/>
              <a:t>Twitter.</a:t>
            </a:r>
          </a:p>
          <a:p>
            <a:endParaRPr lang="en-US" sz="1800" b="1" dirty="0">
              <a:latin typeface="Calibri (Body)"/>
              <a:cs typeface="Times New Roman" panose="02020603050405020304" pitchFamily="18" charset="0"/>
            </a:endParaRPr>
          </a:p>
          <a:p>
            <a:pPr marL="0" indent="0">
              <a:buNone/>
            </a:pPr>
            <a:endParaRPr lang="en-US" sz="25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42093379"/>
      </p:ext>
    </p:extLst>
  </p:cSld>
  <p:clrMapOvr>
    <a:masterClrMapping/>
  </p:clrMapOvr>
  <mc:AlternateContent xmlns:mc="http://schemas.openxmlformats.org/markup-compatibility/2006">
    <mc:Choice xmlns:p14="http://schemas.microsoft.com/office/powerpoint/2010/main" Requires="p14">
      <p:transition spd="slow" p14:dur="2000" advTm="15911"/>
    </mc:Choice>
    <mc:Fallback>
      <p:transition spd="slow" advTm="15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679268"/>
          </a:xfrm>
        </p:spPr>
        <p:txBody>
          <a:bodyPr>
            <a:normAutofit/>
          </a:bodyPr>
          <a:lstStyle/>
          <a:p>
            <a:pPr algn="ctr"/>
            <a:r>
              <a:rPr lang="en-US" sz="3600" b="1" dirty="0" smtClean="0"/>
              <a:t>Recommendations</a:t>
            </a:r>
            <a:endParaRPr lang="en-US" sz="3600" b="1" dirty="0"/>
          </a:p>
        </p:txBody>
      </p:sp>
      <p:sp>
        <p:nvSpPr>
          <p:cNvPr id="3" name="Content Placeholder 2"/>
          <p:cNvSpPr>
            <a:spLocks noGrp="1"/>
          </p:cNvSpPr>
          <p:nvPr>
            <p:ph idx="1"/>
          </p:nvPr>
        </p:nvSpPr>
        <p:spPr>
          <a:xfrm>
            <a:off x="587829" y="548640"/>
            <a:ext cx="11469187" cy="6309360"/>
          </a:xfrm>
        </p:spPr>
        <p:txBody>
          <a:bodyPr>
            <a:noAutofit/>
          </a:bodyPr>
          <a:lstStyle/>
          <a:p>
            <a:r>
              <a:rPr lang="en-US" sz="1600" b="1" dirty="0">
                <a:latin typeface="Calibri (Body)"/>
                <a:cs typeface="Times New Roman" panose="02020603050405020304" pitchFamily="18" charset="0"/>
              </a:rPr>
              <a:t>Focus on creating content that is relevant to your target audience</a:t>
            </a:r>
            <a:r>
              <a:rPr lang="en-US" sz="1600" dirty="0">
                <a:latin typeface="Calibri (Body)"/>
                <a:cs typeface="Times New Roman" panose="02020603050405020304" pitchFamily="18" charset="0"/>
              </a:rPr>
              <a:t>. The words in the word cloud suggest that your target audience is interested in topics such as wealth, money, business, and investment. You should focus on creating content that is relevant to these topics</a:t>
            </a:r>
            <a:r>
              <a:rPr lang="en-US" sz="1600" dirty="0" smtClean="0">
                <a:latin typeface="Calibri (Body)"/>
                <a:cs typeface="Times New Roman" panose="02020603050405020304" pitchFamily="18" charset="0"/>
              </a:rPr>
              <a:t>.</a:t>
            </a:r>
          </a:p>
          <a:p>
            <a:r>
              <a:rPr lang="en-US" sz="1600" b="1" dirty="0">
                <a:latin typeface="Calibri (Body)"/>
              </a:rPr>
              <a:t>Improve Link Engagement</a:t>
            </a:r>
            <a:r>
              <a:rPr lang="en-US" sz="1600" dirty="0">
                <a:latin typeface="Calibri (Body)"/>
              </a:rPr>
              <a:t>: While links may receive lower impressions, focus on improving their engagement by optimizing the content you share. Craft compelling headlines, use eye-catching images or previews, and ensure that the linked content provides value to your audience</a:t>
            </a:r>
            <a:r>
              <a:rPr lang="en-US" sz="1600" dirty="0" smtClean="0">
                <a:latin typeface="Calibri (Body)"/>
              </a:rPr>
              <a:t>.</a:t>
            </a:r>
            <a:endParaRPr lang="en-US" sz="1600" b="1" dirty="0">
              <a:latin typeface="Calibri (Body)"/>
              <a:cs typeface="Times New Roman" panose="02020603050405020304" pitchFamily="18" charset="0"/>
            </a:endParaRPr>
          </a:p>
          <a:p>
            <a:r>
              <a:rPr lang="en-US" sz="1600" b="1" dirty="0">
                <a:latin typeface="Calibri (Body)"/>
                <a:cs typeface="Times New Roman" panose="02020603050405020304" pitchFamily="18" charset="0"/>
              </a:rPr>
              <a:t>Use simple and clear language</a:t>
            </a:r>
            <a:r>
              <a:rPr lang="en-US" sz="1600" dirty="0">
                <a:latin typeface="Calibri (Body)"/>
                <a:cs typeface="Times New Roman" panose="02020603050405020304" pitchFamily="18" charset="0"/>
              </a:rPr>
              <a:t>. The words in the word cloud are all relatively simple and easy to understand. You should avoid using jargon or technical language in your content.</a:t>
            </a:r>
          </a:p>
          <a:p>
            <a:r>
              <a:rPr lang="en-US" sz="1600" b="1" dirty="0">
                <a:latin typeface="Calibri (Body)"/>
                <a:cs typeface="Times New Roman" panose="02020603050405020304" pitchFamily="18" charset="0"/>
              </a:rPr>
              <a:t>Use images and videos to make your content more visually appealing</a:t>
            </a:r>
            <a:r>
              <a:rPr lang="en-US" sz="1600" dirty="0">
                <a:latin typeface="Calibri (Body)"/>
                <a:cs typeface="Times New Roman" panose="02020603050405020304" pitchFamily="18" charset="0"/>
              </a:rPr>
              <a:t>. The words in the word cloud suggest that your target audience is interested in visual content. You should use images and videos in your content to make it more visually appealing and engaging.</a:t>
            </a:r>
          </a:p>
          <a:p>
            <a:r>
              <a:rPr lang="en-US" sz="1600" b="1" dirty="0" smtClean="0">
                <a:latin typeface="Calibri (Body)"/>
                <a:cs typeface="Times New Roman" panose="02020603050405020304" pitchFamily="18" charset="0"/>
              </a:rPr>
              <a:t>Use </a:t>
            </a:r>
            <a:r>
              <a:rPr lang="en-US" sz="1600" b="1" dirty="0">
                <a:latin typeface="Calibri (Body)"/>
                <a:cs typeface="Times New Roman" panose="02020603050405020304" pitchFamily="18" charset="0"/>
              </a:rPr>
              <a:t>relevant hashtags</a:t>
            </a:r>
            <a:r>
              <a:rPr lang="en-US" sz="1600" dirty="0">
                <a:latin typeface="Calibri (Body)"/>
                <a:cs typeface="Times New Roman" panose="02020603050405020304" pitchFamily="18" charset="0"/>
              </a:rPr>
              <a:t>. Hashtags are a great way to get your content seen by more people. You can use relevant hashtags in your posts to make them more visible to people who are interested in the topics you are covering.</a:t>
            </a:r>
          </a:p>
          <a:p>
            <a:r>
              <a:rPr lang="en-US" sz="1600" b="1" dirty="0">
                <a:latin typeface="Calibri (Body)"/>
                <a:cs typeface="Times New Roman" panose="02020603050405020304" pitchFamily="18" charset="0"/>
              </a:rPr>
              <a:t>Track your progress and make adjustments as needed</a:t>
            </a:r>
            <a:r>
              <a:rPr lang="en-US" sz="1600" dirty="0">
                <a:latin typeface="Calibri (Body)"/>
                <a:cs typeface="Times New Roman" panose="02020603050405020304" pitchFamily="18" charset="0"/>
              </a:rPr>
              <a:t>. You can use social media analytics to track your progress and see what is working well and what is not. You can use this information to improve your social media strategy over time.</a:t>
            </a:r>
          </a:p>
          <a:p>
            <a:r>
              <a:rPr lang="en-US" sz="1600" b="1" dirty="0">
                <a:latin typeface="Calibri (Body)"/>
                <a:cs typeface="Times New Roman" panose="02020603050405020304" pitchFamily="18" charset="0"/>
              </a:rPr>
              <a:t>Partner with other creators</a:t>
            </a:r>
            <a:r>
              <a:rPr lang="en-US" sz="1600" dirty="0">
                <a:latin typeface="Calibri (Body)"/>
                <a:cs typeface="Times New Roman" panose="02020603050405020304" pitchFamily="18" charset="0"/>
              </a:rPr>
              <a:t>. You can partner with other creators to create content together, or you can feature other creators' content on your platform. This is a great way to reach a new audience and get more exposure for your content.</a:t>
            </a:r>
          </a:p>
          <a:p>
            <a:r>
              <a:rPr lang="en-US" sz="1600" b="1" dirty="0">
                <a:latin typeface="Calibri (Body)"/>
                <a:cs typeface="Times New Roman" panose="02020603050405020304" pitchFamily="18" charset="0"/>
              </a:rPr>
              <a:t>Run social media contests and giveaways</a:t>
            </a:r>
            <a:r>
              <a:rPr lang="en-US" sz="1600" dirty="0">
                <a:latin typeface="Calibri (Body)"/>
                <a:cs typeface="Times New Roman" panose="02020603050405020304" pitchFamily="18" charset="0"/>
              </a:rPr>
              <a:t>. This is a great way to engage your audience and attract new followers. You can give away prizes that are relevant to your target audience.</a:t>
            </a:r>
          </a:p>
          <a:p>
            <a:r>
              <a:rPr lang="en-US" sz="1600" b="1" dirty="0">
                <a:latin typeface="Calibri (Body)"/>
                <a:cs typeface="Times New Roman" panose="02020603050405020304" pitchFamily="18" charset="0"/>
              </a:rPr>
              <a:t>Use social media advertising to reach a wider audience</a:t>
            </a:r>
            <a:r>
              <a:rPr lang="en-US" sz="1600" dirty="0">
                <a:latin typeface="Calibri (Body)"/>
                <a:cs typeface="Times New Roman" panose="02020603050405020304" pitchFamily="18" charset="0"/>
              </a:rPr>
              <a:t>. Social media advertising can be a great way to reach a wider audience and promote your content. You can target your ads to people who are interested in the topics you are </a:t>
            </a:r>
            <a:r>
              <a:rPr lang="en-US" sz="1600" dirty="0" smtClean="0">
                <a:latin typeface="Calibri (Body)"/>
                <a:cs typeface="Times New Roman" panose="02020603050405020304" pitchFamily="18" charset="0"/>
              </a:rPr>
              <a:t>covering.</a:t>
            </a:r>
          </a:p>
          <a:p>
            <a:r>
              <a:rPr lang="en-US" sz="1600" b="1" dirty="0"/>
              <a:t>Diversify Content Types</a:t>
            </a:r>
            <a:r>
              <a:rPr lang="en-US" sz="1600" dirty="0"/>
              <a:t>: Recognize that different content types work better on various platforms. Use photos, videos, and polls on platforms where they perform best. Adjust your content mix accordingly.</a:t>
            </a:r>
          </a:p>
          <a:p>
            <a:endParaRPr lang="en-US" sz="16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3795481"/>
      </p:ext>
    </p:extLst>
  </p:cSld>
  <p:clrMapOvr>
    <a:masterClrMapping/>
  </p:clrMapOvr>
  <mc:AlternateContent xmlns:mc="http://schemas.openxmlformats.org/markup-compatibility/2006">
    <mc:Choice xmlns:p14="http://schemas.microsoft.com/office/powerpoint/2010/main" Requires="p14">
      <p:transition spd="slow" p14:dur="2000" advTm="41883"/>
    </mc:Choice>
    <mc:Fallback>
      <p:transition spd="slow" advTm="41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418010"/>
          </a:xfrm>
          <a:blipFill>
            <a:blip r:embed="rId2"/>
            <a:tile tx="0" ty="0" sx="100000" sy="100000" flip="none" algn="tl"/>
          </a:blipFill>
        </p:spPr>
        <p:txBody>
          <a:bodyPr>
            <a:normAutofit fontScale="90000"/>
          </a:bodyPr>
          <a:lstStyle/>
          <a:p>
            <a:pPr algn="ctr"/>
            <a:r>
              <a:rPr lang="en-US" sz="3600" b="1" dirty="0" smtClean="0"/>
              <a:t>PREDICTION   RECOMMENDATIONS</a:t>
            </a:r>
            <a:endParaRPr lang="en-US" sz="3600" b="1" dirty="0"/>
          </a:p>
        </p:txBody>
      </p:sp>
      <p:sp>
        <p:nvSpPr>
          <p:cNvPr id="3" name="Content Placeholder 2"/>
          <p:cNvSpPr>
            <a:spLocks noGrp="1"/>
          </p:cNvSpPr>
          <p:nvPr>
            <p:ph idx="1"/>
          </p:nvPr>
        </p:nvSpPr>
        <p:spPr>
          <a:xfrm>
            <a:off x="838199" y="548640"/>
            <a:ext cx="11149013" cy="6309360"/>
          </a:xfrm>
        </p:spPr>
        <p:txBody>
          <a:bodyPr>
            <a:normAutofit fontScale="55000" lnSpcReduction="20000"/>
          </a:bodyPr>
          <a:lstStyle/>
          <a:p>
            <a:r>
              <a:rPr lang="en-US" sz="3300" b="1" dirty="0"/>
              <a:t>Facebook Recommendations</a:t>
            </a:r>
            <a:r>
              <a:rPr lang="en-US" sz="3300" dirty="0"/>
              <a:t>:</a:t>
            </a:r>
          </a:p>
          <a:p>
            <a:pPr lvl="1"/>
            <a:r>
              <a:rPr lang="en-US" sz="3300" b="1" dirty="0"/>
              <a:t>Improve Engagement Predictions</a:t>
            </a:r>
            <a:r>
              <a:rPr lang="en-US" sz="3300" dirty="0"/>
              <a:t>: Given the relatively high MAE on engagement prediction for Facebook, consider fine-tuning your content strategy based on historical engagement data. </a:t>
            </a:r>
            <a:endParaRPr lang="en-US" sz="3300" dirty="0" smtClean="0"/>
          </a:p>
          <a:p>
            <a:pPr lvl="1"/>
            <a:r>
              <a:rPr lang="en-US" sz="3300" b="1" dirty="0" smtClean="0"/>
              <a:t>Refine </a:t>
            </a:r>
            <a:r>
              <a:rPr lang="en-US" sz="3300" b="1" dirty="0"/>
              <a:t>Content Type Prediction</a:t>
            </a:r>
            <a:r>
              <a:rPr lang="en-US" sz="3300" dirty="0"/>
              <a:t>: While the accuracy of content type prediction is high, continue to validate and refine your content categorization model to ensure that the right content is being delivered to your audience.</a:t>
            </a:r>
          </a:p>
          <a:p>
            <a:r>
              <a:rPr lang="en-US" sz="3300" b="1" dirty="0"/>
              <a:t>Instagram Recommendations</a:t>
            </a:r>
            <a:r>
              <a:rPr lang="en-US" sz="3300" dirty="0"/>
              <a:t>:</a:t>
            </a:r>
          </a:p>
          <a:p>
            <a:pPr lvl="1"/>
            <a:r>
              <a:rPr lang="en-US" sz="3300" b="1" dirty="0"/>
              <a:t>Maintain Content Quality</a:t>
            </a:r>
            <a:r>
              <a:rPr lang="en-US" sz="3300" dirty="0"/>
              <a:t>: Instagram has a relatively low MAE on engagement, which suggests that your current content strategy is effective. Continue to prioritize high-quality visuals and engaging content that aligns with your brand's aesthetics and objectives.</a:t>
            </a:r>
          </a:p>
          <a:p>
            <a:pPr lvl="1"/>
            <a:r>
              <a:rPr lang="en-US" sz="3300" b="1" dirty="0"/>
              <a:t>Monitor Content Type Accuracy</a:t>
            </a:r>
            <a:r>
              <a:rPr lang="en-US" sz="3300" dirty="0"/>
              <a:t>: While the accuracy of content type prediction is high, periodically review the accuracy to ensure that Instagram's algorithm correctly categorizes your content. Make adjustments as needed.</a:t>
            </a:r>
          </a:p>
          <a:p>
            <a:r>
              <a:rPr lang="en-US" sz="3300" b="1" dirty="0"/>
              <a:t>Twitter Recommendations</a:t>
            </a:r>
            <a:r>
              <a:rPr lang="en-US" sz="3300" dirty="0"/>
              <a:t>:</a:t>
            </a:r>
          </a:p>
          <a:p>
            <a:pPr lvl="1"/>
            <a:r>
              <a:rPr lang="en-US" sz="3300" b="1" dirty="0"/>
              <a:t>Fine-Tune Engagement Strategy</a:t>
            </a:r>
            <a:r>
              <a:rPr lang="en-US" sz="3300" dirty="0"/>
              <a:t>: With a moderate MAE on engagement for Twitter, analyze your past Twitter engagement patterns. Consider experimenting with different tweet formats, posting frequencies, and engagement strategies to optimize user interaction.</a:t>
            </a:r>
          </a:p>
          <a:p>
            <a:pPr lvl="1"/>
            <a:r>
              <a:rPr lang="en-US" sz="3300" b="1" dirty="0"/>
              <a:t>Validate Content Type Prediction</a:t>
            </a:r>
            <a:r>
              <a:rPr lang="en-US" sz="3300" dirty="0"/>
              <a:t>: Twitter's content type prediction accuracy is high, but it's essential to review and validate the categorization periodically. Ensure that your tweets are correctly categorized to maintain relevance.</a:t>
            </a:r>
          </a:p>
          <a:p>
            <a:r>
              <a:rPr lang="en-US" sz="3300" b="1" dirty="0"/>
              <a:t>LinkedIn Recommendations</a:t>
            </a:r>
            <a:r>
              <a:rPr lang="en-US" sz="3300" dirty="0"/>
              <a:t>:</a:t>
            </a:r>
          </a:p>
          <a:p>
            <a:pPr lvl="1"/>
            <a:r>
              <a:rPr lang="en-US" sz="3300" b="1" dirty="0"/>
              <a:t>Enhance Engagement Efforts</a:t>
            </a:r>
            <a:r>
              <a:rPr lang="en-US" sz="3300" dirty="0"/>
              <a:t>: LinkedIn's MAE on engagement is relatively high. Focus on strategies to boost engagement, such as sharing industry insights, thought leadership content, and engaging with LinkedIn groups and communities to foster discussions.</a:t>
            </a:r>
          </a:p>
          <a:p>
            <a:pPr lvl="1"/>
            <a:r>
              <a:rPr lang="en-US" sz="3300" b="1" dirty="0"/>
              <a:t>Review Content Type Accuracy</a:t>
            </a:r>
            <a:r>
              <a:rPr lang="en-US" sz="3300" dirty="0"/>
              <a:t>: Validate the accuracy of content type prediction on LinkedIn regularly. Ensure that your posts are correctly classified, and adjust your content strategy based on the results.</a:t>
            </a:r>
          </a:p>
          <a:p>
            <a:endParaRPr lang="en-US" dirty="0"/>
          </a:p>
        </p:txBody>
      </p:sp>
    </p:spTree>
    <p:extLst>
      <p:ext uri="{BB962C8B-B14F-4D97-AF65-F5344CB8AC3E}">
        <p14:creationId xmlns:p14="http://schemas.microsoft.com/office/powerpoint/2010/main" val="3822160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91442"/>
            <a:ext cx="10515600" cy="418010"/>
          </a:xfrm>
        </p:spPr>
        <p:txBody>
          <a:bodyPr>
            <a:noAutofit/>
          </a:bodyPr>
          <a:lstStyle/>
          <a:p>
            <a:pPr algn="ctr"/>
            <a:r>
              <a:rPr lang="en-US" sz="3200" b="1" dirty="0"/>
              <a:t>Time </a:t>
            </a:r>
            <a:r>
              <a:rPr lang="en-US" sz="3200" b="1" dirty="0" smtClean="0"/>
              <a:t>Analysis(Facebook)</a:t>
            </a:r>
            <a:endParaRPr lang="en-US" sz="3200" b="1" dirty="0"/>
          </a:p>
        </p:txBody>
      </p:sp>
      <p:sp>
        <p:nvSpPr>
          <p:cNvPr id="3" name="Content Placeholder 2"/>
          <p:cNvSpPr>
            <a:spLocks noGrp="1"/>
          </p:cNvSpPr>
          <p:nvPr>
            <p:ph idx="1"/>
          </p:nvPr>
        </p:nvSpPr>
        <p:spPr>
          <a:xfrm>
            <a:off x="838201" y="509452"/>
            <a:ext cx="10515600" cy="6152605"/>
          </a:xfrm>
        </p:spPr>
        <p:txBody>
          <a:bodyPr/>
          <a:lstStyle/>
          <a:p>
            <a:r>
              <a:rPr lang="en-US" sz="1400" dirty="0"/>
              <a:t>Most of the posts appear in people’s feeds at 10 am and 5 pm.</a:t>
            </a:r>
          </a:p>
          <a:p>
            <a:r>
              <a:rPr lang="en-US" sz="1400" dirty="0"/>
              <a:t>People are most likely to engage, react, and share with posts at 10 am, 5 pm, and 9 pm.</a:t>
            </a:r>
          </a:p>
          <a:p>
            <a:r>
              <a:rPr lang="en-US" sz="1400" dirty="0"/>
              <a:t>Similar to the time people engage with the posts most likes occur at the same time 10 am, 5 pm, and 9 pm.</a:t>
            </a:r>
          </a:p>
          <a:p>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904" y="1515291"/>
            <a:ext cx="11678194" cy="5342709"/>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642239"/>
      </p:ext>
    </p:extLst>
  </p:cSld>
  <p:clrMapOvr>
    <a:masterClrMapping/>
  </p:clrMapOvr>
  <mc:AlternateContent xmlns:mc="http://schemas.openxmlformats.org/markup-compatibility/2006">
    <mc:Choice xmlns:p14="http://schemas.microsoft.com/office/powerpoint/2010/main" Requires="p14">
      <p:transition spd="slow" p14:dur="2000" advTm="41052"/>
    </mc:Choice>
    <mc:Fallback>
      <p:transition spd="slow" advTm="41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383" y="1"/>
            <a:ext cx="10515600" cy="757645"/>
          </a:xfrm>
        </p:spPr>
        <p:txBody>
          <a:bodyPr>
            <a:normAutofit/>
          </a:bodyPr>
          <a:lstStyle/>
          <a:p>
            <a:pPr algn="ctr"/>
            <a:r>
              <a:rPr lang="en-US" sz="3200" b="1" dirty="0"/>
              <a:t>Yearly Analysis</a:t>
            </a:r>
          </a:p>
        </p:txBody>
      </p:sp>
      <p:sp>
        <p:nvSpPr>
          <p:cNvPr id="3" name="Content Placeholder 2"/>
          <p:cNvSpPr>
            <a:spLocks noGrp="1"/>
          </p:cNvSpPr>
          <p:nvPr>
            <p:ph idx="1"/>
          </p:nvPr>
        </p:nvSpPr>
        <p:spPr>
          <a:xfrm>
            <a:off x="838200" y="744583"/>
            <a:ext cx="11153503" cy="5878286"/>
          </a:xfrm>
        </p:spPr>
        <p:txBody>
          <a:bodyPr>
            <a:normAutofit/>
          </a:bodyPr>
          <a:lstStyle/>
          <a:p>
            <a:r>
              <a:rPr lang="en-US" sz="1600" dirty="0"/>
              <a:t>2016, 2017, 2019, 2020, and 2022 were the top 5 years with the most likes and 2017 led with over 180,000 likes.</a:t>
            </a:r>
          </a:p>
          <a:p>
            <a:r>
              <a:rPr lang="en-US" sz="1600" dirty="0"/>
              <a:t>2016,2017,2019,2020, and 2022 were the top 5 years with the most reactions and 2017 led with over 180,000 reactions.</a:t>
            </a:r>
          </a:p>
          <a:p>
            <a:r>
              <a:rPr lang="en-US" sz="1600" dirty="0"/>
              <a:t>2016,2017,2018,2019, and 2020 were the top 5 years with the most shares, and 2018 led with over 16000 shares. </a:t>
            </a:r>
          </a:p>
          <a:p>
            <a:endParaRPr lang="en-US" sz="1600" dirty="0"/>
          </a:p>
          <a:p>
            <a:endParaRPr lang="en-US" sz="1600" dirty="0"/>
          </a:p>
          <a:p>
            <a:endParaRPr lang="en-US" sz="1600" dirty="0"/>
          </a:p>
          <a:p>
            <a:endParaRPr lang="en-US" sz="1600" dirty="0"/>
          </a:p>
          <a:p>
            <a:endParaRPr lang="en-US" sz="1600" dirty="0"/>
          </a:p>
          <a:p>
            <a:endParaRPr lang="en-US" sz="16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15" y="1812622"/>
            <a:ext cx="11544288" cy="4810247"/>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470846"/>
      </p:ext>
    </p:extLst>
  </p:cSld>
  <p:clrMapOvr>
    <a:masterClrMapping/>
  </p:clrMapOvr>
  <mc:AlternateContent xmlns:mc="http://schemas.openxmlformats.org/markup-compatibility/2006">
    <mc:Choice xmlns:p14="http://schemas.microsoft.com/office/powerpoint/2010/main" Requires="p14">
      <p:transition spd="slow" p14:dur="2000" advTm="39482"/>
    </mc:Choice>
    <mc:Fallback>
      <p:transition spd="slow" advTm="39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0893" y="117567"/>
            <a:ext cx="10872908" cy="574764"/>
          </a:xfrm>
        </p:spPr>
        <p:txBody>
          <a:bodyPr>
            <a:normAutofit/>
          </a:bodyPr>
          <a:lstStyle/>
          <a:p>
            <a:pPr algn="ctr"/>
            <a:r>
              <a:rPr lang="en-US" sz="3200" b="1" dirty="0"/>
              <a:t>Monthly analysis</a:t>
            </a:r>
          </a:p>
        </p:txBody>
      </p:sp>
      <p:sp>
        <p:nvSpPr>
          <p:cNvPr id="3" name="Content Placeholder 2"/>
          <p:cNvSpPr>
            <a:spLocks noGrp="1"/>
          </p:cNvSpPr>
          <p:nvPr>
            <p:ph idx="1"/>
          </p:nvPr>
        </p:nvSpPr>
        <p:spPr>
          <a:xfrm>
            <a:off x="480893" y="679269"/>
            <a:ext cx="10515600" cy="5589134"/>
          </a:xfrm>
        </p:spPr>
        <p:txBody>
          <a:bodyPr/>
          <a:lstStyle/>
          <a:p>
            <a:r>
              <a:rPr lang="en-US" sz="1600" dirty="0"/>
              <a:t>Most of the months that led in engagements, impressions, likes, reactions, and shares were March, April, May, and September.</a:t>
            </a:r>
          </a:p>
          <a:p>
            <a:r>
              <a:rPr lang="en-US" sz="1600" dirty="0"/>
              <a:t>Leading with the highest impressions was July.</a:t>
            </a:r>
          </a:p>
          <a:p>
            <a:r>
              <a:rPr lang="en-US" sz="1600" dirty="0"/>
              <a:t>Leading with the highest engagements, likes and reactions was May.</a:t>
            </a:r>
          </a:p>
          <a:p>
            <a:r>
              <a:rPr lang="en-US" sz="1600" dirty="0"/>
              <a:t>Leading with the highest shares was March.</a:t>
            </a:r>
          </a:p>
          <a:p>
            <a:endParaRPr lang="en-US" dirty="0"/>
          </a:p>
          <a:p>
            <a:endParaRPr lang="en-US" dirty="0" smtClean="0"/>
          </a:p>
          <a:p>
            <a:endParaRPr lang="en-US" dirty="0"/>
          </a:p>
          <a:p>
            <a:endParaRPr lang="en-US" dirty="0" smtClean="0"/>
          </a:p>
          <a:p>
            <a:r>
              <a:rPr lang="en-US" dirty="0" smtClean="0"/>
              <a:t> </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893" y="2326960"/>
            <a:ext cx="11218817" cy="453104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31949895"/>
      </p:ext>
    </p:extLst>
  </p:cSld>
  <p:clrMapOvr>
    <a:masterClrMapping/>
  </p:clrMapOvr>
  <mc:AlternateContent xmlns:mc="http://schemas.openxmlformats.org/markup-compatibility/2006">
    <mc:Choice xmlns:p14="http://schemas.microsoft.com/office/powerpoint/2010/main" Requires="p14">
      <p:transition spd="slow" p14:dur="2000" advTm="38500"/>
    </mc:Choice>
    <mc:Fallback>
      <p:transition spd="slow" advTm="3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1" y="91441"/>
            <a:ext cx="9417147" cy="718456"/>
          </a:xfrm>
        </p:spPr>
        <p:txBody>
          <a:bodyPr>
            <a:normAutofit/>
          </a:bodyPr>
          <a:lstStyle/>
          <a:p>
            <a:pPr algn="ctr"/>
            <a:r>
              <a:rPr lang="en-US" sz="3200" b="1" dirty="0">
                <a:solidFill>
                  <a:schemeClr val="bg2">
                    <a:lumMod val="10000"/>
                  </a:schemeClr>
                </a:solidFill>
              </a:rPr>
              <a:t>Total Shares by Post Month in last 10 years(2013 – 2023)</a:t>
            </a:r>
          </a:p>
        </p:txBody>
      </p:sp>
      <p:pic>
        <p:nvPicPr>
          <p:cNvPr id="4" name="Content Placeholder 3"/>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38201" y="901338"/>
            <a:ext cx="11194868" cy="5956662"/>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8549821"/>
      </p:ext>
    </p:extLst>
  </p:cSld>
  <p:clrMapOvr>
    <a:masterClrMapping/>
  </p:clrMapOvr>
  <mc:AlternateContent xmlns:mc="http://schemas.openxmlformats.org/markup-compatibility/2006">
    <mc:Choice xmlns:p14="http://schemas.microsoft.com/office/powerpoint/2010/main" Requires="p14">
      <p:transition spd="slow" p14:dur="2000" advTm="40567"/>
    </mc:Choice>
    <mc:Fallback>
      <p:transition spd="slow" advTm="40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34043" y="156754"/>
            <a:ext cx="5936566" cy="653143"/>
          </a:xfrm>
        </p:spPr>
        <p:txBody>
          <a:bodyPr>
            <a:normAutofit/>
          </a:bodyPr>
          <a:lstStyle/>
          <a:p>
            <a:r>
              <a:rPr lang="en-US" sz="3200" b="1" dirty="0"/>
              <a:t>Sum of Impressions by Post Year</a:t>
            </a:r>
          </a:p>
        </p:txBody>
      </p:sp>
      <p:pic>
        <p:nvPicPr>
          <p:cNvPr id="4" name="Content Placehold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35577" y="809897"/>
            <a:ext cx="11482251" cy="5786846"/>
          </a:xfr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95933748"/>
      </p:ext>
    </p:extLst>
  </p:cSld>
  <p:clrMapOvr>
    <a:masterClrMapping/>
  </p:clrMapOvr>
  <mc:AlternateContent xmlns:mc="http://schemas.openxmlformats.org/markup-compatibility/2006">
    <mc:Choice xmlns:p14="http://schemas.microsoft.com/office/powerpoint/2010/main" Requires="p14">
      <p:transition spd="slow" p14:dur="2000" advTm="24261"/>
    </mc:Choice>
    <mc:Fallback>
      <p:transition spd="slow" advTm="24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517</TotalTime>
  <Words>2800</Words>
  <Application>Microsoft Office PowerPoint</Application>
  <PresentationFormat>Widescreen</PresentationFormat>
  <Paragraphs>177</Paragraphs>
  <Slides>43</Slides>
  <Notes>0</Notes>
  <HiddenSlides>0</HiddenSlides>
  <MMClips>42</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43</vt:i4>
      </vt:variant>
      <vt:variant>
        <vt:lpstr>Custom Shows</vt:lpstr>
      </vt:variant>
      <vt:variant>
        <vt:i4>1</vt:i4>
      </vt:variant>
    </vt:vector>
  </HeadingPairs>
  <TitlesOfParts>
    <vt:vector size="51" baseType="lpstr">
      <vt:lpstr>Arial</vt:lpstr>
      <vt:lpstr>Bahnschrift Light Condensed</vt:lpstr>
      <vt:lpstr>Calibri</vt:lpstr>
      <vt:lpstr>Calibri (Body)</vt:lpstr>
      <vt:lpstr>Calibri Light</vt:lpstr>
      <vt:lpstr>Times New Roman</vt:lpstr>
      <vt:lpstr>Office Theme</vt:lpstr>
      <vt:lpstr>SOCIAL MEDIA ANALYSIS</vt:lpstr>
      <vt:lpstr>FACEBOOK ANALYSIS</vt:lpstr>
      <vt:lpstr>FACEBOOK WORD CLOUD</vt:lpstr>
      <vt:lpstr>Impression Analysis</vt:lpstr>
      <vt:lpstr>Time Analysis(Facebook)</vt:lpstr>
      <vt:lpstr>Yearly Analysis</vt:lpstr>
      <vt:lpstr>Monthly analysis</vt:lpstr>
      <vt:lpstr>Total Shares by Post Month in last 10 years(2013 – 2023)</vt:lpstr>
      <vt:lpstr>Sum of Impressions by Post Year</vt:lpstr>
      <vt:lpstr>Sum of Engagements by Post Year</vt:lpstr>
      <vt:lpstr>Sum of reactions, likes, and shares by content type</vt:lpstr>
      <vt:lpstr>Total Engagements by Post Month in last 10 years(2013 – 2023)</vt:lpstr>
      <vt:lpstr>INSTAGRAM ANALYSIS</vt:lpstr>
      <vt:lpstr>INSTAGRAM WORD CLOUD</vt:lpstr>
      <vt:lpstr>Sent By Highest Impressions and Engagements</vt:lpstr>
      <vt:lpstr>Time series Analysis (Instagram)</vt:lpstr>
      <vt:lpstr>Yearly Analysis</vt:lpstr>
      <vt:lpstr>Monthly Analysis</vt:lpstr>
      <vt:lpstr>Total Impressions in the last 10 years</vt:lpstr>
      <vt:lpstr>Total Saves In the last 10 years</vt:lpstr>
      <vt:lpstr>TWITTER ANALYSIS</vt:lpstr>
      <vt:lpstr>TWITTER WORD CLOUD </vt:lpstr>
      <vt:lpstr>Sent By Analysis</vt:lpstr>
      <vt:lpstr>Time series analysis</vt:lpstr>
      <vt:lpstr>Hourly analysis</vt:lpstr>
      <vt:lpstr>Monthly analysis</vt:lpstr>
      <vt:lpstr>Yearly Analysis</vt:lpstr>
      <vt:lpstr>Post Duration Analysis</vt:lpstr>
      <vt:lpstr>LINKEDIN ANALYSIS</vt:lpstr>
      <vt:lpstr>LINKEDIN WORD CLOUD</vt:lpstr>
      <vt:lpstr>Sent By Analysis</vt:lpstr>
      <vt:lpstr>Time Series Analysis</vt:lpstr>
      <vt:lpstr>Hourly Metric Analysis</vt:lpstr>
      <vt:lpstr>Yearly Metric Analysis</vt:lpstr>
      <vt:lpstr>Monthly Analysis</vt:lpstr>
      <vt:lpstr>FACEBOOK ENGAGEMENT AND CONTENT TYPE  PREDICTIONS</vt:lpstr>
      <vt:lpstr>INSTAGRAM ENGAGEMENT AND CONTENT TYPE PREDICTION</vt:lpstr>
      <vt:lpstr>TWITTER ENGAGEMENT AND CONTENT TYPE PREDICTIONS</vt:lpstr>
      <vt:lpstr>LINKEDIN ENGAGEMENT AND CONTENT TYPE PREDICTIONS</vt:lpstr>
      <vt:lpstr>INSIGHTS UNCOVERED</vt:lpstr>
      <vt:lpstr>RECOMMENDATIONS FROM INSIGHTS UNCOVERED</vt:lpstr>
      <vt:lpstr>Recommendations</vt:lpstr>
      <vt:lpstr>PREDICTION   RECOMMENDATIONS</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ANALYSIS</dc:title>
  <dc:creator>user</dc:creator>
  <cp:lastModifiedBy>user</cp:lastModifiedBy>
  <cp:revision>57</cp:revision>
  <dcterms:created xsi:type="dcterms:W3CDTF">2023-09-21T10:03:51Z</dcterms:created>
  <dcterms:modified xsi:type="dcterms:W3CDTF">2023-10-05T07:05:38Z</dcterms:modified>
</cp:coreProperties>
</file>